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Lst>
  <p:sldSz cx="18288000" cy="10287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11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viewProps" Target="viewProp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
        <p:nvSpPr>
          <p:cNvPr id="3" name="PlaceHolder 4"/>
          <p:cNvSpPr>
            <a:spLocks noGrp="1"/>
          </p:cNvSpPr>
          <p:nvPr>
            <p:ph type="sldNum" idx="2"/>
          </p:nvPr>
        </p:nvSpPr>
        <p:spPr/>
        <p:txBody>
          <a:bodyPr/>
          <a:lstStyle/>
          <a:p>
            <a:fld id="{3EE74935-2B05-42E9-989B-1218FEBD694D}" type="slidenum">
              <a:t>‹N°›</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5D9927D2-33DA-42C0-8B38-1FC70ABD6AB3}" type="slidenum">
              <a:t>‹N°›</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9255D3A6-0EF3-4746-BBC7-F1F0E2981941}" type="slidenum">
              <a:t>‹N°›</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A9D31552-410D-4C12-8E43-CD1C04CD110F}" type="slidenum">
              <a:t>‹N°›</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D8561963-E63D-48A4-99D8-5B4096446CEE}" type="slidenum">
              <a:t>‹N°›</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Calibri"/>
            </a:endParaRPr>
          </a:p>
        </p:txBody>
      </p:sp>
      <p:sp>
        <p:nvSpPr>
          <p:cNvPr id="18" name="PlaceHolder 2"/>
          <p:cNvSpPr>
            <a:spLocks noGrp="1"/>
          </p:cNvSpPr>
          <p:nvPr>
            <p:ph/>
          </p:nvPr>
        </p:nvSpPr>
        <p:spPr>
          <a:xfrm>
            <a:off x="914400" y="2406960"/>
            <a:ext cx="16458840" cy="596592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chemeClr val="dk1"/>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354957D7-7F2F-44C5-A7C3-8F0802217615}" type="slidenum">
              <a:t>‹N°›</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4EDB9DF1-4741-466C-A84E-9B3D6D422AEF}" type="slidenum">
              <a:t>‹N°›</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Calibri"/>
            </a:endParaRPr>
          </a:p>
        </p:txBody>
      </p:sp>
      <p:sp>
        <p:nvSpPr>
          <p:cNvPr id="29" name="PlaceHolder 2"/>
          <p:cNvSpPr>
            <a:spLocks noGrp="1"/>
          </p:cNvSpPr>
          <p:nvPr>
            <p:ph/>
          </p:nvPr>
        </p:nvSpPr>
        <p:spPr>
          <a:xfrm>
            <a:off x="914400" y="2406960"/>
            <a:ext cx="8031600" cy="596592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chemeClr val="dk1"/>
              </a:solidFill>
              <a:latin typeface="Calibri"/>
            </a:endParaRPr>
          </a:p>
        </p:txBody>
      </p:sp>
      <p:sp>
        <p:nvSpPr>
          <p:cNvPr id="30" name="PlaceHolder 3"/>
          <p:cNvSpPr>
            <a:spLocks noGrp="1"/>
          </p:cNvSpPr>
          <p:nvPr>
            <p:ph/>
          </p:nvPr>
        </p:nvSpPr>
        <p:spPr>
          <a:xfrm>
            <a:off x="9348120" y="2406960"/>
            <a:ext cx="8031600" cy="5965920"/>
          </a:xfrm>
          <a:prstGeom prst="rect">
            <a:avLst/>
          </a:prstGeom>
          <a:noFill/>
          <a:ln w="0">
            <a:noFill/>
          </a:ln>
        </p:spPr>
        <p:txBody>
          <a:bodyPr lIns="0" tIns="0" rIns="0" bIns="0" anchor="t">
            <a:normAutofit/>
          </a:bodyPr>
          <a:lstStyle/>
          <a:p>
            <a:pPr indent="0">
              <a:lnSpc>
                <a:spcPct val="90000"/>
              </a:lnSpc>
              <a:spcBef>
                <a:spcPts val="1417"/>
              </a:spcBef>
              <a:buNone/>
            </a:pPr>
            <a:endParaRPr lang="fr-FR" sz="2800" b="0" strike="noStrike" spc="-1">
              <a:solidFill>
                <a:schemeClr val="dk1"/>
              </a:solidFill>
              <a:latin typeface="Calibri"/>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AD4707B7-BCE0-4BFB-AB6B-019FB6DEAA7B}" type="slidenum">
              <a:t>‹N°›</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72CB1503-9BEB-4CF5-86DB-B567C4E2FB40}" type="slidenum">
              <a:t>‹N°›</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Calibri"/>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79FAA43E-1F56-4866-8BE3-CA06EFFD6DBC}" type="slidenum">
              <a:t>‹N°›</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E2520C42-1489-43E6-AA57-43BCC683F4C6}" type="slidenum">
              <a:t>‹N°›</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480" cy="1717200"/>
          </a:xfrm>
          <a:prstGeom prst="rect">
            <a:avLst/>
          </a:prstGeom>
          <a:noFill/>
          <a:ln w="0">
            <a:noFill/>
          </a:ln>
        </p:spPr>
        <p:txBody>
          <a:bodyPr lIns="0" tIns="0" rIns="0" bIns="0" anchor="ctr">
            <a:noAutofit/>
          </a:bodyPr>
          <a:lstStyle/>
          <a:p>
            <a:pPr indent="0">
              <a:buNone/>
            </a:pPr>
            <a:r>
              <a:rPr lang="fr-FR" sz="4400" b="0" strike="noStrike" spc="-1">
                <a:solidFill>
                  <a:schemeClr val="dk1"/>
                </a:solidFill>
                <a:latin typeface="Calibri"/>
              </a:rPr>
              <a:t>Click to edit the title text format</a:t>
            </a:r>
          </a:p>
        </p:txBody>
      </p:sp>
      <p:sp>
        <p:nvSpPr>
          <p:cNvPr id="5" name="PlaceHolder 2"/>
          <p:cNvSpPr>
            <a:spLocks noGrp="1"/>
          </p:cNvSpPr>
          <p:nvPr>
            <p:ph type="ftr" idx="1"/>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2" name="PlaceHolder 3"/>
          <p:cNvSpPr>
            <a:spLocks noGrp="1"/>
          </p:cNvSpPr>
          <p:nvPr>
            <p:ph type="sldNum" idx="2"/>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41500C31-80BE-4C43-A858-555EB79BFF2B}"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ftr" idx="28"/>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45" name="PlaceHolder 2"/>
          <p:cNvSpPr>
            <a:spLocks noGrp="1"/>
          </p:cNvSpPr>
          <p:nvPr>
            <p:ph type="sldNum" idx="29"/>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92AFE880-98DB-401B-B70C-81E094588477}"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46" name="PlaceHolder 3"/>
          <p:cNvSpPr>
            <a:spLocks noGrp="1"/>
          </p:cNvSpPr>
          <p:nvPr>
            <p:ph type="dt" idx="30"/>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ftr" idx="31"/>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48" name="PlaceHolder 2"/>
          <p:cNvSpPr>
            <a:spLocks noGrp="1"/>
          </p:cNvSpPr>
          <p:nvPr>
            <p:ph type="sldNum" idx="32"/>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1CE64187-345A-4ADA-8D36-ECF5A8A70D72}"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49" name="PlaceHolder 3"/>
          <p:cNvSpPr>
            <a:spLocks noGrp="1"/>
          </p:cNvSpPr>
          <p:nvPr>
            <p:ph type="dt" idx="33"/>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7" name="PlaceHolder 2"/>
          <p:cNvSpPr>
            <a:spLocks noGrp="1"/>
          </p:cNvSpPr>
          <p:nvPr>
            <p:ph type="sldNum" idx="5"/>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39B4A83B-E515-42A8-BBFC-1B971EAD4A33}"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8" name="PlaceHolder 3"/>
          <p:cNvSpPr>
            <a:spLocks noGrp="1"/>
          </p:cNvSpPr>
          <p:nvPr>
            <p:ph type="dt" idx="6"/>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10" name="PlaceHolder 2"/>
          <p:cNvSpPr>
            <a:spLocks noGrp="1"/>
          </p:cNvSpPr>
          <p:nvPr>
            <p:ph type="sldNum" idx="8"/>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5A5C5294-A448-4C1F-92CA-8814603ED28E}"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11" name="PlaceHolder 3"/>
          <p:cNvSpPr>
            <a:spLocks noGrp="1"/>
          </p:cNvSpPr>
          <p:nvPr>
            <p:ph type="dt" idx="9"/>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480" cy="1717200"/>
          </a:xfrm>
          <a:prstGeom prst="rect">
            <a:avLst/>
          </a:prstGeom>
          <a:noFill/>
          <a:ln w="0">
            <a:noFill/>
          </a:ln>
        </p:spPr>
        <p:txBody>
          <a:bodyPr lIns="0" tIns="0" rIns="0" bIns="0" anchor="ctr">
            <a:noAutofit/>
          </a:bodyPr>
          <a:lstStyle/>
          <a:p>
            <a:pPr indent="0">
              <a:buNone/>
            </a:pPr>
            <a:r>
              <a:rPr lang="fr-FR" sz="4400" b="0" strike="noStrike" spc="-1">
                <a:solidFill>
                  <a:schemeClr val="dk1"/>
                </a:solidFill>
                <a:latin typeface="Calibri"/>
              </a:rPr>
              <a:t>Click to edit the title text format</a:t>
            </a:r>
          </a:p>
        </p:txBody>
      </p:sp>
      <p:sp>
        <p:nvSpPr>
          <p:cNvPr id="13" name="PlaceHolder 2"/>
          <p:cNvSpPr>
            <a:spLocks noGrp="1"/>
          </p:cNvSpPr>
          <p:nvPr>
            <p:ph type="body"/>
          </p:nvPr>
        </p:nvSpPr>
        <p:spPr>
          <a:xfrm>
            <a:off x="914400" y="2406960"/>
            <a:ext cx="16458480" cy="59655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1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fr-FR" sz="18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Seventh Outline Level</a:t>
            </a:r>
          </a:p>
        </p:txBody>
      </p:sp>
      <p:sp>
        <p:nvSpPr>
          <p:cNvPr id="14" name="PlaceHolder 3"/>
          <p:cNvSpPr>
            <a:spLocks noGrp="1"/>
          </p:cNvSpPr>
          <p:nvPr>
            <p:ph type="ftr" idx="10"/>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15" name="PlaceHolder 4"/>
          <p:cNvSpPr>
            <a:spLocks noGrp="1"/>
          </p:cNvSpPr>
          <p:nvPr>
            <p:ph type="sldNum" idx="11"/>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C2863F6C-9C00-4E3E-B28F-19DFB524EAF4}"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16" name="PlaceHolder 5"/>
          <p:cNvSpPr>
            <a:spLocks noGrp="1"/>
          </p:cNvSpPr>
          <p:nvPr>
            <p:ph type="dt" idx="12"/>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PlaceHolder 1"/>
          <p:cNvSpPr>
            <a:spLocks noGrp="1"/>
          </p:cNvSpPr>
          <p:nvPr>
            <p:ph type="ftr" idx="13"/>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20" name="PlaceHolder 2"/>
          <p:cNvSpPr>
            <a:spLocks noGrp="1"/>
          </p:cNvSpPr>
          <p:nvPr>
            <p:ph type="sldNum" idx="14"/>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2249446F-5481-4826-AC30-45319504ECC4}"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21" name="PlaceHolder 3"/>
          <p:cNvSpPr>
            <a:spLocks noGrp="1"/>
          </p:cNvSpPr>
          <p:nvPr>
            <p:ph type="dt" idx="15"/>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480" cy="1717200"/>
          </a:xfrm>
          <a:prstGeom prst="rect">
            <a:avLst/>
          </a:prstGeom>
          <a:noFill/>
          <a:ln w="0">
            <a:noFill/>
          </a:ln>
        </p:spPr>
        <p:txBody>
          <a:bodyPr lIns="0" tIns="0" rIns="0" bIns="0" anchor="ctr">
            <a:noAutofit/>
          </a:bodyPr>
          <a:lstStyle/>
          <a:p>
            <a:pPr indent="0">
              <a:buNone/>
            </a:pPr>
            <a:r>
              <a:rPr lang="fr-FR" sz="4400" b="0" strike="noStrike" spc="-1">
                <a:solidFill>
                  <a:schemeClr val="dk1"/>
                </a:solidFill>
                <a:latin typeface="Calibri"/>
              </a:rPr>
              <a:t>Click to edit the title text format</a:t>
            </a:r>
          </a:p>
        </p:txBody>
      </p:sp>
      <p:sp>
        <p:nvSpPr>
          <p:cNvPr id="23" name="PlaceHolder 2"/>
          <p:cNvSpPr>
            <a:spLocks noGrp="1"/>
          </p:cNvSpPr>
          <p:nvPr>
            <p:ph type="body"/>
          </p:nvPr>
        </p:nvSpPr>
        <p:spPr>
          <a:xfrm>
            <a:off x="914400" y="2406960"/>
            <a:ext cx="8031240" cy="59655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1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fr-FR" sz="18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Seventh Outline Level</a:t>
            </a:r>
          </a:p>
        </p:txBody>
      </p:sp>
      <p:sp>
        <p:nvSpPr>
          <p:cNvPr id="24" name="PlaceHolder 3"/>
          <p:cNvSpPr>
            <a:spLocks noGrp="1"/>
          </p:cNvSpPr>
          <p:nvPr>
            <p:ph type="body"/>
          </p:nvPr>
        </p:nvSpPr>
        <p:spPr>
          <a:xfrm>
            <a:off x="9348120" y="2406960"/>
            <a:ext cx="8031240" cy="59655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1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fr-FR" sz="18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fr-FR" sz="1800" b="0" strike="noStrike" spc="-1">
                <a:solidFill>
                  <a:schemeClr val="dk1"/>
                </a:solidFill>
                <a:latin typeface="Calibri"/>
              </a:rPr>
              <a:t>Seventh Outline Level</a:t>
            </a:r>
          </a:p>
        </p:txBody>
      </p:sp>
      <p:sp>
        <p:nvSpPr>
          <p:cNvPr id="25" name="PlaceHolder 4"/>
          <p:cNvSpPr>
            <a:spLocks noGrp="1"/>
          </p:cNvSpPr>
          <p:nvPr>
            <p:ph type="ftr" idx="16"/>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26" name="PlaceHolder 5"/>
          <p:cNvSpPr>
            <a:spLocks noGrp="1"/>
          </p:cNvSpPr>
          <p:nvPr>
            <p:ph type="sldNum" idx="17"/>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CB8FD1CD-3502-4D8C-AF7F-ACFB67973EFC}"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27" name="PlaceHolder 6"/>
          <p:cNvSpPr>
            <a:spLocks noGrp="1"/>
          </p:cNvSpPr>
          <p:nvPr>
            <p:ph type="dt" idx="18"/>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PlaceHolder 1"/>
          <p:cNvSpPr>
            <a:spLocks noGrp="1"/>
          </p:cNvSpPr>
          <p:nvPr>
            <p:ph type="ftr" idx="19"/>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32" name="PlaceHolder 2"/>
          <p:cNvSpPr>
            <a:spLocks noGrp="1"/>
          </p:cNvSpPr>
          <p:nvPr>
            <p:ph type="sldNum" idx="20"/>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E2C3921B-CFAD-4FAE-9064-3C2EB3CE1789}"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33" name="PlaceHolder 3"/>
          <p:cNvSpPr>
            <a:spLocks noGrp="1"/>
          </p:cNvSpPr>
          <p:nvPr>
            <p:ph type="dt" idx="21"/>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480" cy="1717200"/>
          </a:xfrm>
          <a:prstGeom prst="rect">
            <a:avLst/>
          </a:prstGeom>
          <a:noFill/>
          <a:ln w="0">
            <a:noFill/>
          </a:ln>
        </p:spPr>
        <p:txBody>
          <a:bodyPr lIns="0" tIns="0" rIns="0" bIns="0" anchor="ctr">
            <a:noAutofit/>
          </a:bodyPr>
          <a:lstStyle/>
          <a:p>
            <a:pPr indent="0">
              <a:buNone/>
            </a:pPr>
            <a:r>
              <a:rPr lang="fr-FR" sz="4400" b="0" strike="noStrike" spc="-1">
                <a:solidFill>
                  <a:schemeClr val="dk1"/>
                </a:solidFill>
                <a:latin typeface="Calibri"/>
              </a:rPr>
              <a:t>Click to edit the title text format</a:t>
            </a:r>
          </a:p>
        </p:txBody>
      </p:sp>
      <p:sp>
        <p:nvSpPr>
          <p:cNvPr id="35" name="PlaceHolder 2"/>
          <p:cNvSpPr>
            <a:spLocks noGrp="1"/>
          </p:cNvSpPr>
          <p:nvPr>
            <p:ph type="ftr" idx="22"/>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36" name="PlaceHolder 3"/>
          <p:cNvSpPr>
            <a:spLocks noGrp="1"/>
          </p:cNvSpPr>
          <p:nvPr>
            <p:ph type="sldNum" idx="23"/>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95429EC7-3FE0-4EA1-B5C8-2FD45BE0E3F3}"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37" name="PlaceHolder 4"/>
          <p:cNvSpPr>
            <a:spLocks noGrp="1"/>
          </p:cNvSpPr>
          <p:nvPr>
            <p:ph type="dt" idx="24"/>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ftr" idx="25"/>
          </p:nvPr>
        </p:nvSpPr>
        <p:spPr>
          <a:xfrm>
            <a:off x="3124080" y="6356520"/>
            <a:ext cx="289476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Times New Roman"/>
              </a:defRPr>
            </a:lvl1pPr>
          </a:lstStyle>
          <a:p>
            <a:pPr indent="0" algn="ctr" defTabSz="914400">
              <a:lnSpc>
                <a:spcPct val="100000"/>
              </a:lnSpc>
              <a:buNone/>
              <a:tabLst>
                <a:tab pos="0" algn="l"/>
              </a:tabLst>
            </a:pPr>
            <a:r>
              <a:rPr lang="en-US" sz="1400" b="0" strike="noStrike" spc="-1">
                <a:solidFill>
                  <a:srgbClr val="000000"/>
                </a:solidFill>
                <a:latin typeface="Times New Roman"/>
              </a:rPr>
              <a:t>&lt;footer&gt;</a:t>
            </a:r>
          </a:p>
        </p:txBody>
      </p:sp>
      <p:sp>
        <p:nvSpPr>
          <p:cNvPr id="40" name="PlaceHolder 2"/>
          <p:cNvSpPr>
            <a:spLocks noGrp="1"/>
          </p:cNvSpPr>
          <p:nvPr>
            <p:ph type="sldNum" idx="26"/>
          </p:nvPr>
        </p:nvSpPr>
        <p:spPr>
          <a:xfrm>
            <a:off x="6553080" y="6356520"/>
            <a:ext cx="213300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200" b="0" strike="noStrike" spc="-1">
                <a:solidFill>
                  <a:schemeClr val="dk1">
                    <a:tint val="75000"/>
                  </a:schemeClr>
                </a:solidFill>
                <a:latin typeface="Calibri"/>
              </a:defRPr>
            </a:lvl1pPr>
          </a:lstStyle>
          <a:p>
            <a:pPr indent="0" algn="r" defTabSz="914400">
              <a:lnSpc>
                <a:spcPct val="100000"/>
              </a:lnSpc>
              <a:buNone/>
              <a:tabLst>
                <a:tab pos="0" algn="l"/>
              </a:tabLst>
            </a:pPr>
            <a:fld id="{40A0020C-C157-459B-BEB6-D91632C4B39A}" type="slidenum">
              <a:rPr lang="en-US" sz="1200" b="0" strike="noStrike" spc="-1">
                <a:solidFill>
                  <a:schemeClr val="dk1">
                    <a:tint val="75000"/>
                  </a:schemeClr>
                </a:solidFill>
                <a:latin typeface="Calibri"/>
              </a:rPr>
              <a:t>‹N°›</a:t>
            </a:fld>
            <a:endParaRPr lang="en-US" sz="1200" b="0" strike="noStrike" spc="-1">
              <a:solidFill>
                <a:srgbClr val="000000"/>
              </a:solidFill>
              <a:latin typeface="Times New Roman"/>
            </a:endParaRPr>
          </a:p>
        </p:txBody>
      </p:sp>
      <p:sp>
        <p:nvSpPr>
          <p:cNvPr id="41" name="PlaceHolder 3"/>
          <p:cNvSpPr>
            <a:spLocks noGrp="1"/>
          </p:cNvSpPr>
          <p:nvPr>
            <p:ph type="dt" idx="27"/>
          </p:nvPr>
        </p:nvSpPr>
        <p:spPr>
          <a:xfrm>
            <a:off x="457200" y="6356520"/>
            <a:ext cx="213300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2" name="PlaceHolder 4"/>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fr-FR" sz="1800" b="0" strike="noStrike" spc="-1">
                <a:solidFill>
                  <a:schemeClr val="dk1"/>
                </a:solidFill>
                <a:latin typeface="Calibri"/>
              </a:rPr>
              <a:t>Click to edit the title text format</a:t>
            </a:r>
          </a:p>
        </p:txBody>
      </p:sp>
      <p:sp>
        <p:nvSpPr>
          <p:cNvPr id="43" name="PlaceHolder 5"/>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fr-FR"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fr-FR"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fr-FR"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fr-FR"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fr-FR"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fr-FR"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fastercapital.com/fr/mots-cle/apprentissage-profond.html" TargetMode="External"/><Relationship Id="rId7"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hyperlink" Target="https://fastercapital.com/fr/mots-cle/d&#233;fis-importants.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50" name="Group 2"/>
          <p:cNvGrpSpPr/>
          <p:nvPr/>
        </p:nvGrpSpPr>
        <p:grpSpPr>
          <a:xfrm>
            <a:off x="5485320" y="6955200"/>
            <a:ext cx="6663240" cy="6663240"/>
            <a:chOff x="5485320" y="6955200"/>
            <a:chExt cx="6663240" cy="6663240"/>
          </a:xfrm>
        </p:grpSpPr>
        <p:sp>
          <p:nvSpPr>
            <p:cNvPr id="51" name="Freeform 3"/>
            <p:cNvSpPr/>
            <p:nvPr/>
          </p:nvSpPr>
          <p:spPr>
            <a:xfrm>
              <a:off x="5485320" y="6955200"/>
              <a:ext cx="6663240" cy="6663240"/>
            </a:xfrm>
            <a:custGeom>
              <a:avLst/>
              <a:gdLst>
                <a:gd name="textAreaLeft" fmla="*/ 0 w 6663240"/>
                <a:gd name="textAreaRight" fmla="*/ 6663960 w 6663240"/>
                <a:gd name="textAreaTop" fmla="*/ 0 h 6663240"/>
                <a:gd name="textAreaBottom" fmla="*/ 6663960 h 6663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 cap="sq">
              <a:solidFill>
                <a:srgbClr val="AD623C"/>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2" name="TextBox 4"/>
            <p:cNvSpPr/>
            <p:nvPr/>
          </p:nvSpPr>
          <p:spPr>
            <a:xfrm>
              <a:off x="6109920" y="7267320"/>
              <a:ext cx="5413680" cy="57261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3" name="Group 5"/>
          <p:cNvGrpSpPr/>
          <p:nvPr/>
        </p:nvGrpSpPr>
        <p:grpSpPr>
          <a:xfrm>
            <a:off x="-2774160" y="-3891600"/>
            <a:ext cx="12148200" cy="12148200"/>
            <a:chOff x="-2774160" y="-3891600"/>
            <a:chExt cx="12148200" cy="12148200"/>
          </a:xfrm>
        </p:grpSpPr>
        <p:grpSp>
          <p:nvGrpSpPr>
            <p:cNvPr id="54" name="Group 6"/>
            <p:cNvGrpSpPr/>
            <p:nvPr/>
          </p:nvGrpSpPr>
          <p:grpSpPr>
            <a:xfrm>
              <a:off x="-2774160" y="-3891600"/>
              <a:ext cx="12148200" cy="12148200"/>
              <a:chOff x="-2774160" y="-3891600"/>
              <a:chExt cx="12148200" cy="12148200"/>
            </a:xfrm>
          </p:grpSpPr>
          <p:sp>
            <p:nvSpPr>
              <p:cNvPr id="55" name="Freeform 7"/>
              <p:cNvSpPr/>
              <p:nvPr/>
            </p:nvSpPr>
            <p:spPr>
              <a:xfrm>
                <a:off x="-2774160" y="-3891600"/>
                <a:ext cx="12148200" cy="12148200"/>
              </a:xfrm>
              <a:custGeom>
                <a:avLst/>
                <a:gdLst>
                  <a:gd name="textAreaLeft" fmla="*/ 0 w 12148200"/>
                  <a:gd name="textAreaRight" fmla="*/ 12148920 w 12148200"/>
                  <a:gd name="textAreaTop" fmla="*/ 0 h 12148200"/>
                  <a:gd name="textAreaBottom" fmla="*/ 12148920 h 1214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6" name="TextBox 8"/>
              <p:cNvSpPr/>
              <p:nvPr/>
            </p:nvSpPr>
            <p:spPr>
              <a:xfrm>
                <a:off x="-1635120" y="-3322080"/>
                <a:ext cx="9870120" cy="10439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7" name="Group 9"/>
            <p:cNvGrpSpPr/>
            <p:nvPr/>
          </p:nvGrpSpPr>
          <p:grpSpPr>
            <a:xfrm>
              <a:off x="-2282040" y="-3399480"/>
              <a:ext cx="11163960" cy="11163960"/>
              <a:chOff x="-2282040" y="-3399480"/>
              <a:chExt cx="11163960" cy="11163960"/>
            </a:xfrm>
          </p:grpSpPr>
          <p:sp>
            <p:nvSpPr>
              <p:cNvPr id="58" name="Freeform 10"/>
              <p:cNvSpPr/>
              <p:nvPr/>
            </p:nvSpPr>
            <p:spPr>
              <a:xfrm>
                <a:off x="-2282040" y="-3399480"/>
                <a:ext cx="11163960" cy="11163960"/>
              </a:xfrm>
              <a:custGeom>
                <a:avLst/>
                <a:gdLst>
                  <a:gd name="textAreaLeft" fmla="*/ 0 w 11163960"/>
                  <a:gd name="textAreaRight" fmla="*/ 11164680 w 11163960"/>
                  <a:gd name="textAreaTop" fmla="*/ 0 h 11163960"/>
                  <a:gd name="textAreaBottom" fmla="*/ 11164680 h 11163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9" name="TextBox 11"/>
              <p:cNvSpPr/>
              <p:nvPr/>
            </p:nvSpPr>
            <p:spPr>
              <a:xfrm>
                <a:off x="-1235520" y="-2876040"/>
                <a:ext cx="9070560" cy="9593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0" name="Group 12"/>
            <p:cNvGrpSpPr/>
            <p:nvPr/>
          </p:nvGrpSpPr>
          <p:grpSpPr>
            <a:xfrm>
              <a:off x="-1582200" y="-2699640"/>
              <a:ext cx="9764280" cy="9764280"/>
              <a:chOff x="-1582200" y="-2699640"/>
              <a:chExt cx="9764280" cy="9764280"/>
            </a:xfrm>
          </p:grpSpPr>
          <p:sp>
            <p:nvSpPr>
              <p:cNvPr id="61" name="Freeform 13"/>
              <p:cNvSpPr/>
              <p:nvPr/>
            </p:nvSpPr>
            <p:spPr>
              <a:xfrm>
                <a:off x="-1582200" y="-2699640"/>
                <a:ext cx="9764280" cy="9764280"/>
              </a:xfrm>
              <a:custGeom>
                <a:avLst/>
                <a:gdLst>
                  <a:gd name="textAreaLeft" fmla="*/ 0 w 9764280"/>
                  <a:gd name="textAreaRight" fmla="*/ 9765000 w 9764280"/>
                  <a:gd name="textAreaTop" fmla="*/ 0 h 9764280"/>
                  <a:gd name="textAreaBottom" fmla="*/ 9765000 h 976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2" name="TextBox 14"/>
              <p:cNvSpPr/>
              <p:nvPr/>
            </p:nvSpPr>
            <p:spPr>
              <a:xfrm>
                <a:off x="-666720" y="-2242080"/>
                <a:ext cx="7933320" cy="8391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3" name="Group 15"/>
            <p:cNvGrpSpPr/>
            <p:nvPr/>
          </p:nvGrpSpPr>
          <p:grpSpPr>
            <a:xfrm>
              <a:off x="-912240" y="-2029680"/>
              <a:ext cx="8424360" cy="8424360"/>
              <a:chOff x="-912240" y="-2029680"/>
              <a:chExt cx="8424360" cy="8424360"/>
            </a:xfrm>
          </p:grpSpPr>
          <p:sp>
            <p:nvSpPr>
              <p:cNvPr id="64" name="Freeform 16"/>
              <p:cNvSpPr/>
              <p:nvPr/>
            </p:nvSpPr>
            <p:spPr>
              <a:xfrm>
                <a:off x="-912240" y="-2029680"/>
                <a:ext cx="8424360" cy="8424360"/>
              </a:xfrm>
              <a:custGeom>
                <a:avLst/>
                <a:gdLst>
                  <a:gd name="textAreaLeft" fmla="*/ 0 w 8424360"/>
                  <a:gd name="textAreaRight" fmla="*/ 8425080 w 8424360"/>
                  <a:gd name="textAreaTop" fmla="*/ 0 h 8424360"/>
                  <a:gd name="textAreaBottom" fmla="*/ 8425080 h 84243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5" name="TextBox 17"/>
              <p:cNvSpPr/>
              <p:nvPr/>
            </p:nvSpPr>
            <p:spPr>
              <a:xfrm>
                <a:off x="-122400" y="-1634760"/>
                <a:ext cx="6844680" cy="7239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66" name="Group 18"/>
          <p:cNvGrpSpPr/>
          <p:nvPr/>
        </p:nvGrpSpPr>
        <p:grpSpPr>
          <a:xfrm>
            <a:off x="-413280" y="-1677600"/>
            <a:ext cx="7426080" cy="7426080"/>
            <a:chOff x="-413280" y="-1677600"/>
            <a:chExt cx="7426080" cy="7426080"/>
          </a:xfrm>
        </p:grpSpPr>
        <p:sp>
          <p:nvSpPr>
            <p:cNvPr id="67" name="Freeform 19"/>
            <p:cNvSpPr/>
            <p:nvPr/>
          </p:nvSpPr>
          <p:spPr>
            <a:xfrm>
              <a:off x="-413280" y="-1677600"/>
              <a:ext cx="7426080" cy="7426080"/>
            </a:xfrm>
            <a:custGeom>
              <a:avLst/>
              <a:gdLst>
                <a:gd name="textAreaLeft" fmla="*/ 0 w 7426080"/>
                <a:gd name="textAreaRight" fmla="*/ 7426800 w 7426080"/>
                <a:gd name="textAreaTop" fmla="*/ 0 h 7426080"/>
                <a:gd name="textAreaBottom" fmla="*/ 7426800 h 74260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68" name="Group 20"/>
          <p:cNvGrpSpPr/>
          <p:nvPr/>
        </p:nvGrpSpPr>
        <p:grpSpPr>
          <a:xfrm>
            <a:off x="10097280" y="1403640"/>
            <a:ext cx="1140480" cy="470520"/>
            <a:chOff x="10097280" y="1403640"/>
            <a:chExt cx="1140480" cy="470520"/>
          </a:xfrm>
        </p:grpSpPr>
        <p:grpSp>
          <p:nvGrpSpPr>
            <p:cNvPr id="69" name="Group 21"/>
            <p:cNvGrpSpPr/>
            <p:nvPr/>
          </p:nvGrpSpPr>
          <p:grpSpPr>
            <a:xfrm>
              <a:off x="10097280" y="1403640"/>
              <a:ext cx="470520" cy="470520"/>
              <a:chOff x="10097280" y="1403640"/>
              <a:chExt cx="470520" cy="470520"/>
            </a:xfrm>
          </p:grpSpPr>
          <p:sp>
            <p:nvSpPr>
              <p:cNvPr id="70" name="Freeform 22"/>
              <p:cNvSpPr/>
              <p:nvPr/>
            </p:nvSpPr>
            <p:spPr>
              <a:xfrm>
                <a:off x="100972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1" name="TextBox 23"/>
              <p:cNvSpPr/>
              <p:nvPr/>
            </p:nvSpPr>
            <p:spPr>
              <a:xfrm>
                <a:off x="101415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2" name="Group 24"/>
            <p:cNvGrpSpPr/>
            <p:nvPr/>
          </p:nvGrpSpPr>
          <p:grpSpPr>
            <a:xfrm>
              <a:off x="10320480" y="1403640"/>
              <a:ext cx="470520" cy="470520"/>
              <a:chOff x="10320480" y="1403640"/>
              <a:chExt cx="470520" cy="470520"/>
            </a:xfrm>
          </p:grpSpPr>
          <p:sp>
            <p:nvSpPr>
              <p:cNvPr id="73" name="Freeform 25"/>
              <p:cNvSpPr/>
              <p:nvPr/>
            </p:nvSpPr>
            <p:spPr>
              <a:xfrm>
                <a:off x="103204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4" name="TextBox 26"/>
              <p:cNvSpPr/>
              <p:nvPr/>
            </p:nvSpPr>
            <p:spPr>
              <a:xfrm>
                <a:off x="103647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5" name="Group 27"/>
            <p:cNvGrpSpPr/>
            <p:nvPr/>
          </p:nvGrpSpPr>
          <p:grpSpPr>
            <a:xfrm>
              <a:off x="10543680" y="1403640"/>
              <a:ext cx="470520" cy="470520"/>
              <a:chOff x="10543680" y="1403640"/>
              <a:chExt cx="470520" cy="470520"/>
            </a:xfrm>
          </p:grpSpPr>
          <p:sp>
            <p:nvSpPr>
              <p:cNvPr id="76" name="Freeform 28"/>
              <p:cNvSpPr/>
              <p:nvPr/>
            </p:nvSpPr>
            <p:spPr>
              <a:xfrm>
                <a:off x="105436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7" name="TextBox 29"/>
              <p:cNvSpPr/>
              <p:nvPr/>
            </p:nvSpPr>
            <p:spPr>
              <a:xfrm>
                <a:off x="105879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8" name="Group 30"/>
            <p:cNvGrpSpPr/>
            <p:nvPr/>
          </p:nvGrpSpPr>
          <p:grpSpPr>
            <a:xfrm>
              <a:off x="10767240" y="1403640"/>
              <a:ext cx="470520" cy="470520"/>
              <a:chOff x="10767240" y="1403640"/>
              <a:chExt cx="470520" cy="470520"/>
            </a:xfrm>
          </p:grpSpPr>
          <p:sp>
            <p:nvSpPr>
              <p:cNvPr id="79" name="Freeform 31"/>
              <p:cNvSpPr/>
              <p:nvPr/>
            </p:nvSpPr>
            <p:spPr>
              <a:xfrm>
                <a:off x="1076724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0" name="TextBox 32"/>
              <p:cNvSpPr/>
              <p:nvPr/>
            </p:nvSpPr>
            <p:spPr>
              <a:xfrm>
                <a:off x="108111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81" name="Group 33"/>
          <p:cNvGrpSpPr/>
          <p:nvPr/>
        </p:nvGrpSpPr>
        <p:grpSpPr>
          <a:xfrm>
            <a:off x="4078440" y="8831520"/>
            <a:ext cx="915480" cy="915480"/>
            <a:chOff x="4078440" y="8831520"/>
            <a:chExt cx="915480" cy="915480"/>
          </a:xfrm>
        </p:grpSpPr>
        <p:sp>
          <p:nvSpPr>
            <p:cNvPr id="82" name="Freeform 34"/>
            <p:cNvSpPr/>
            <p:nvPr/>
          </p:nvSpPr>
          <p:spPr>
            <a:xfrm>
              <a:off x="4078440" y="883152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3" name="TextBox 35"/>
            <p:cNvSpPr/>
            <p:nvPr/>
          </p:nvSpPr>
          <p:spPr>
            <a:xfrm>
              <a:off x="4164480" y="8874360"/>
              <a:ext cx="743760" cy="786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4" name="Group 36"/>
          <p:cNvGrpSpPr/>
          <p:nvPr/>
        </p:nvGrpSpPr>
        <p:grpSpPr>
          <a:xfrm>
            <a:off x="6304680" y="7691040"/>
            <a:ext cx="5024160" cy="5024160"/>
            <a:chOff x="6304680" y="7691040"/>
            <a:chExt cx="5024160" cy="5024160"/>
          </a:xfrm>
        </p:grpSpPr>
        <p:sp>
          <p:nvSpPr>
            <p:cNvPr id="85" name="Freeform 37"/>
            <p:cNvSpPr/>
            <p:nvPr/>
          </p:nvSpPr>
          <p:spPr>
            <a:xfrm>
              <a:off x="6304680" y="7691040"/>
              <a:ext cx="5024160" cy="5024160"/>
            </a:xfrm>
            <a:custGeom>
              <a:avLst/>
              <a:gdLst>
                <a:gd name="textAreaLeft" fmla="*/ 0 w 5024160"/>
                <a:gd name="textAreaRight" fmla="*/ 5024880 w 5024160"/>
                <a:gd name="textAreaTop" fmla="*/ 0 h 5024160"/>
                <a:gd name="textAreaBottom" fmla="*/ 5024880 h 5024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86" name="Group 38"/>
          <p:cNvGrpSpPr/>
          <p:nvPr/>
        </p:nvGrpSpPr>
        <p:grpSpPr>
          <a:xfrm>
            <a:off x="8516160" y="5880960"/>
            <a:ext cx="600840" cy="600840"/>
            <a:chOff x="8516160" y="5880960"/>
            <a:chExt cx="600840" cy="600840"/>
          </a:xfrm>
        </p:grpSpPr>
        <p:sp>
          <p:nvSpPr>
            <p:cNvPr id="87" name="Freeform 39"/>
            <p:cNvSpPr/>
            <p:nvPr/>
          </p:nvSpPr>
          <p:spPr>
            <a:xfrm>
              <a:off x="8516160" y="5880960"/>
              <a:ext cx="600840" cy="600840"/>
            </a:xfrm>
            <a:custGeom>
              <a:avLst/>
              <a:gdLst>
                <a:gd name="textAreaLeft" fmla="*/ 0 w 600840"/>
                <a:gd name="textAreaRight" fmla="*/ 601560 w 600840"/>
                <a:gd name="textAreaTop" fmla="*/ 0 h 600840"/>
                <a:gd name="textAreaBottom" fmla="*/ 601560 h 600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8" name="TextBox 40"/>
            <p:cNvSpPr/>
            <p:nvPr/>
          </p:nvSpPr>
          <p:spPr>
            <a:xfrm>
              <a:off x="8572680" y="5909040"/>
              <a:ext cx="488160" cy="516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9" name="Group 41"/>
          <p:cNvGrpSpPr/>
          <p:nvPr/>
        </p:nvGrpSpPr>
        <p:grpSpPr>
          <a:xfrm>
            <a:off x="426960" y="8229960"/>
            <a:ext cx="600840" cy="600840"/>
            <a:chOff x="426960" y="8229960"/>
            <a:chExt cx="600840" cy="600840"/>
          </a:xfrm>
        </p:grpSpPr>
        <p:sp>
          <p:nvSpPr>
            <p:cNvPr id="90" name="Freeform 42"/>
            <p:cNvSpPr/>
            <p:nvPr/>
          </p:nvSpPr>
          <p:spPr>
            <a:xfrm>
              <a:off x="426960" y="8229960"/>
              <a:ext cx="600840" cy="600840"/>
            </a:xfrm>
            <a:custGeom>
              <a:avLst/>
              <a:gdLst>
                <a:gd name="textAreaLeft" fmla="*/ 0 w 600840"/>
                <a:gd name="textAreaRight" fmla="*/ 601560 w 600840"/>
                <a:gd name="textAreaTop" fmla="*/ 0 h 600840"/>
                <a:gd name="textAreaBottom" fmla="*/ 601560 h 600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91" name="TextBox 43"/>
            <p:cNvSpPr/>
            <p:nvPr/>
          </p:nvSpPr>
          <p:spPr>
            <a:xfrm>
              <a:off x="483480" y="8258040"/>
              <a:ext cx="488160" cy="516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92" name="Group 44"/>
          <p:cNvGrpSpPr/>
          <p:nvPr/>
        </p:nvGrpSpPr>
        <p:grpSpPr>
          <a:xfrm>
            <a:off x="10097280" y="5466600"/>
            <a:ext cx="3932280" cy="1015200"/>
            <a:chOff x="10097280" y="5466600"/>
            <a:chExt cx="3932280" cy="1015200"/>
          </a:xfrm>
        </p:grpSpPr>
        <p:grpSp>
          <p:nvGrpSpPr>
            <p:cNvPr id="93" name="Group 45"/>
            <p:cNvGrpSpPr/>
            <p:nvPr/>
          </p:nvGrpSpPr>
          <p:grpSpPr>
            <a:xfrm>
              <a:off x="10097280" y="5466600"/>
              <a:ext cx="3932280" cy="1015200"/>
              <a:chOff x="10097280" y="5466600"/>
              <a:chExt cx="3932280" cy="1015200"/>
            </a:xfrm>
          </p:grpSpPr>
          <p:sp>
            <p:nvSpPr>
              <p:cNvPr id="94" name="Freeform 46"/>
              <p:cNvSpPr/>
              <p:nvPr/>
            </p:nvSpPr>
            <p:spPr>
              <a:xfrm>
                <a:off x="10097280" y="5592600"/>
                <a:ext cx="3932280" cy="889200"/>
              </a:xfrm>
              <a:custGeom>
                <a:avLst/>
                <a:gdLst>
                  <a:gd name="textAreaLeft" fmla="*/ 0 w 3932280"/>
                  <a:gd name="textAreaRight" fmla="*/ 3933000 w 3932280"/>
                  <a:gd name="textAreaTop" fmla="*/ 0 h 889200"/>
                  <a:gd name="textAreaBottom" fmla="*/ 889920 h 889200"/>
                </a:gdLst>
                <a:ahLst/>
                <a:cxnLst/>
                <a:rect l="textAreaLeft" t="textAreaTop" r="textAreaRight" b="textAreaBottom"/>
                <a:pathLst>
                  <a:path w="1188339" h="268890">
                    <a:moveTo>
                      <a:pt x="0" y="0"/>
                    </a:moveTo>
                    <a:lnTo>
                      <a:pt x="1188339" y="0"/>
                    </a:lnTo>
                    <a:lnTo>
                      <a:pt x="118833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95" name="TextBox 47"/>
              <p:cNvSpPr/>
              <p:nvPr/>
            </p:nvSpPr>
            <p:spPr>
              <a:xfrm>
                <a:off x="10097280" y="5466600"/>
                <a:ext cx="393228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96" name="TextBox 48"/>
            <p:cNvSpPr/>
            <p:nvPr/>
          </p:nvSpPr>
          <p:spPr>
            <a:xfrm>
              <a:off x="10097280" y="5666400"/>
              <a:ext cx="393228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Mini Cours </a:t>
              </a:r>
              <a:endParaRPr lang="en-US" sz="4160" b="0" strike="noStrike" spc="-1">
                <a:solidFill>
                  <a:srgbClr val="000000"/>
                </a:solidFill>
                <a:latin typeface="Arial"/>
              </a:endParaRPr>
            </a:p>
          </p:txBody>
        </p:sp>
      </p:grpSp>
      <p:sp>
        <p:nvSpPr>
          <p:cNvPr id="97" name="TextBox 49"/>
          <p:cNvSpPr/>
          <p:nvPr/>
        </p:nvSpPr>
        <p:spPr>
          <a:xfrm>
            <a:off x="10097280" y="2567160"/>
            <a:ext cx="8190000" cy="241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9507"/>
              </a:lnSpc>
            </a:pPr>
            <a:r>
              <a:rPr lang="en-US" sz="8800" b="1" strike="noStrike" spc="-1">
                <a:solidFill>
                  <a:srgbClr val="000000"/>
                </a:solidFill>
                <a:latin typeface="Montserrat Bold"/>
                <a:ea typeface="Montserrat Bold"/>
              </a:rPr>
              <a:t>COMPUTER </a:t>
            </a:r>
            <a:endParaRPr lang="en-US" sz="8800" b="0" strike="noStrike" spc="-1">
              <a:solidFill>
                <a:srgbClr val="000000"/>
              </a:solidFill>
              <a:latin typeface="Arial"/>
            </a:endParaRPr>
          </a:p>
          <a:p>
            <a:pPr defTabSz="914400">
              <a:lnSpc>
                <a:spcPts val="9507"/>
              </a:lnSpc>
            </a:pPr>
            <a:r>
              <a:rPr lang="en-US" sz="8800" b="1" strike="noStrike" spc="-1">
                <a:solidFill>
                  <a:srgbClr val="000000"/>
                </a:solidFill>
                <a:latin typeface="Montserrat Bold"/>
                <a:ea typeface="Montserrat Bold"/>
              </a:rPr>
              <a:t>VISION </a:t>
            </a:r>
            <a:endParaRPr lang="en-US" sz="8800" b="0" strike="noStrike" spc="-1">
              <a:solidFill>
                <a:srgbClr val="000000"/>
              </a:solidFill>
              <a:latin typeface="Arial"/>
            </a:endParaRPr>
          </a:p>
        </p:txBody>
      </p:sp>
      <p:sp>
        <p:nvSpPr>
          <p:cNvPr id="98" name="TextBox 50"/>
          <p:cNvSpPr/>
          <p:nvPr/>
        </p:nvSpPr>
        <p:spPr>
          <a:xfrm>
            <a:off x="11415600" y="1326600"/>
            <a:ext cx="628200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INTELLIGENCE ARTIFICIELLE</a:t>
            </a:r>
            <a:endParaRPr lang="en-US" sz="3170" b="0" strike="noStrike" spc="-1">
              <a:solidFill>
                <a:srgbClr val="000000"/>
              </a:solidFill>
              <a:latin typeface="Arial"/>
            </a:endParaRPr>
          </a:p>
        </p:txBody>
      </p:sp>
      <p:sp>
        <p:nvSpPr>
          <p:cNvPr id="99" name="Freeform 51"/>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7" name="Group 2"/>
          <p:cNvGrpSpPr/>
          <p:nvPr/>
        </p:nvGrpSpPr>
        <p:grpSpPr>
          <a:xfrm>
            <a:off x="15552720" y="557640"/>
            <a:ext cx="1140480" cy="470520"/>
            <a:chOff x="15552720" y="557640"/>
            <a:chExt cx="1140480" cy="470520"/>
          </a:xfrm>
        </p:grpSpPr>
        <p:grpSp>
          <p:nvGrpSpPr>
            <p:cNvPr id="408" name="Group 3"/>
            <p:cNvGrpSpPr/>
            <p:nvPr/>
          </p:nvGrpSpPr>
          <p:grpSpPr>
            <a:xfrm>
              <a:off x="15552720" y="557640"/>
              <a:ext cx="470520" cy="470520"/>
              <a:chOff x="15552720" y="557640"/>
              <a:chExt cx="470520" cy="470520"/>
            </a:xfrm>
          </p:grpSpPr>
          <p:sp>
            <p:nvSpPr>
              <p:cNvPr id="409"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410"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411" name="Group 6"/>
            <p:cNvGrpSpPr/>
            <p:nvPr/>
          </p:nvGrpSpPr>
          <p:grpSpPr>
            <a:xfrm>
              <a:off x="15776280" y="557640"/>
              <a:ext cx="470520" cy="470520"/>
              <a:chOff x="15776280" y="557640"/>
              <a:chExt cx="470520" cy="470520"/>
            </a:xfrm>
          </p:grpSpPr>
          <p:sp>
            <p:nvSpPr>
              <p:cNvPr id="412"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413"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414" name="Group 9"/>
            <p:cNvGrpSpPr/>
            <p:nvPr/>
          </p:nvGrpSpPr>
          <p:grpSpPr>
            <a:xfrm>
              <a:off x="15999480" y="557640"/>
              <a:ext cx="470520" cy="470520"/>
              <a:chOff x="15999480" y="557640"/>
              <a:chExt cx="470520" cy="470520"/>
            </a:xfrm>
          </p:grpSpPr>
          <p:sp>
            <p:nvSpPr>
              <p:cNvPr id="415"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416"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417" name="Group 12"/>
            <p:cNvGrpSpPr/>
            <p:nvPr/>
          </p:nvGrpSpPr>
          <p:grpSpPr>
            <a:xfrm>
              <a:off x="16222680" y="557640"/>
              <a:ext cx="470520" cy="470520"/>
              <a:chOff x="16222680" y="557640"/>
              <a:chExt cx="470520" cy="470520"/>
            </a:xfrm>
          </p:grpSpPr>
          <p:sp>
            <p:nvSpPr>
              <p:cNvPr id="418"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419"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420"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nvGrpSpPr>
          <p:cNvPr id="421" name="Group 16"/>
          <p:cNvGrpSpPr/>
          <p:nvPr/>
        </p:nvGrpSpPr>
        <p:grpSpPr>
          <a:xfrm>
            <a:off x="970200" y="3079800"/>
            <a:ext cx="4539600" cy="1494720"/>
            <a:chOff x="970200" y="3079800"/>
            <a:chExt cx="4539600" cy="1494720"/>
          </a:xfrm>
        </p:grpSpPr>
        <p:sp>
          <p:nvSpPr>
            <p:cNvPr id="422" name="Freeform 17"/>
            <p:cNvSpPr/>
            <p:nvPr/>
          </p:nvSpPr>
          <p:spPr>
            <a:xfrm>
              <a:off x="970200" y="3079800"/>
              <a:ext cx="4539600" cy="1494720"/>
            </a:xfrm>
            <a:custGeom>
              <a:avLst/>
              <a:gdLst>
                <a:gd name="textAreaLeft" fmla="*/ 0 w 4539600"/>
                <a:gd name="textAreaRight" fmla="*/ 4540320 w 4539600"/>
                <a:gd name="textAreaTop" fmla="*/ 0 h 1494720"/>
                <a:gd name="textAreaBottom" fmla="*/ 1495440 h 1494720"/>
              </a:gdLst>
              <a:ahLst/>
              <a:cxnLst/>
              <a:rect l="textAreaLeft" t="textAreaTop" r="textAreaRight" b="textAreaBottom"/>
              <a:pathLst>
                <a:path w="2722688" h="896865">
                  <a:moveTo>
                    <a:pt x="39220" y="0"/>
                  </a:moveTo>
                  <a:lnTo>
                    <a:pt x="2683468" y="0"/>
                  </a:lnTo>
                  <a:cubicBezTo>
                    <a:pt x="2693870" y="0"/>
                    <a:pt x="2703846" y="4132"/>
                    <a:pt x="2711201" y="11487"/>
                  </a:cubicBezTo>
                  <a:cubicBezTo>
                    <a:pt x="2718556" y="18842"/>
                    <a:pt x="2722688" y="28818"/>
                    <a:pt x="2722688" y="39220"/>
                  </a:cubicBezTo>
                  <a:lnTo>
                    <a:pt x="2722688" y="857646"/>
                  </a:lnTo>
                  <a:cubicBezTo>
                    <a:pt x="2722688" y="879306"/>
                    <a:pt x="2705129" y="896865"/>
                    <a:pt x="2683468" y="896865"/>
                  </a:cubicBezTo>
                  <a:lnTo>
                    <a:pt x="39220" y="896865"/>
                  </a:lnTo>
                  <a:cubicBezTo>
                    <a:pt x="17559" y="896865"/>
                    <a:pt x="0" y="879306"/>
                    <a:pt x="0" y="857646"/>
                  </a:cubicBezTo>
                  <a:lnTo>
                    <a:pt x="0" y="39220"/>
                  </a:lnTo>
                  <a:cubicBezTo>
                    <a:pt x="0" y="17559"/>
                    <a:pt x="17559" y="0"/>
                    <a:pt x="3922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423" name="Group 18"/>
          <p:cNvGrpSpPr/>
          <p:nvPr/>
        </p:nvGrpSpPr>
        <p:grpSpPr>
          <a:xfrm>
            <a:off x="6873120" y="3079800"/>
            <a:ext cx="4335120" cy="1427400"/>
            <a:chOff x="6873120" y="3079800"/>
            <a:chExt cx="4335120" cy="1427400"/>
          </a:xfrm>
        </p:grpSpPr>
        <p:sp>
          <p:nvSpPr>
            <p:cNvPr id="424" name="Freeform 19"/>
            <p:cNvSpPr/>
            <p:nvPr/>
          </p:nvSpPr>
          <p:spPr>
            <a:xfrm>
              <a:off x="6873120" y="3079800"/>
              <a:ext cx="4335120" cy="1427400"/>
            </a:xfrm>
            <a:custGeom>
              <a:avLst/>
              <a:gdLst>
                <a:gd name="textAreaLeft" fmla="*/ 0 w 4335120"/>
                <a:gd name="textAreaRight" fmla="*/ 4335840 w 4335120"/>
                <a:gd name="textAreaTop" fmla="*/ 0 h 1427400"/>
                <a:gd name="textAreaBottom" fmla="*/ 1428120 h 1427400"/>
              </a:gdLst>
              <a:ahLst/>
              <a:cxnLst/>
              <a:rect l="textAreaLeft" t="textAreaTop" r="textAreaRight" b="textAreaBottom"/>
              <a:pathLst>
                <a:path w="2722688" h="896865">
                  <a:moveTo>
                    <a:pt x="41070" y="0"/>
                  </a:moveTo>
                  <a:lnTo>
                    <a:pt x="2681618" y="0"/>
                  </a:lnTo>
                  <a:cubicBezTo>
                    <a:pt x="2692511" y="0"/>
                    <a:pt x="2702957" y="4327"/>
                    <a:pt x="2710659" y="12029"/>
                  </a:cubicBezTo>
                  <a:cubicBezTo>
                    <a:pt x="2718361" y="19731"/>
                    <a:pt x="2722688" y="30177"/>
                    <a:pt x="2722688" y="41070"/>
                  </a:cubicBezTo>
                  <a:lnTo>
                    <a:pt x="2722688" y="855796"/>
                  </a:lnTo>
                  <a:cubicBezTo>
                    <a:pt x="2722688" y="866688"/>
                    <a:pt x="2718361" y="877134"/>
                    <a:pt x="2710659" y="884836"/>
                  </a:cubicBezTo>
                  <a:cubicBezTo>
                    <a:pt x="2702957" y="892538"/>
                    <a:pt x="2692511" y="896865"/>
                    <a:pt x="2681618" y="896865"/>
                  </a:cubicBezTo>
                  <a:lnTo>
                    <a:pt x="41070" y="896865"/>
                  </a:lnTo>
                  <a:cubicBezTo>
                    <a:pt x="30177" y="896865"/>
                    <a:pt x="19731" y="892538"/>
                    <a:pt x="12029" y="884836"/>
                  </a:cubicBezTo>
                  <a:cubicBezTo>
                    <a:pt x="4327" y="877134"/>
                    <a:pt x="0" y="866688"/>
                    <a:pt x="0" y="855796"/>
                  </a:cubicBezTo>
                  <a:lnTo>
                    <a:pt x="0" y="41070"/>
                  </a:lnTo>
                  <a:cubicBezTo>
                    <a:pt x="0" y="30177"/>
                    <a:pt x="4327" y="19731"/>
                    <a:pt x="12029" y="12029"/>
                  </a:cubicBezTo>
                  <a:cubicBezTo>
                    <a:pt x="19731" y="4327"/>
                    <a:pt x="30177" y="0"/>
                    <a:pt x="41070" y="0"/>
                  </a:cubicBez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425" name="Group 20"/>
          <p:cNvGrpSpPr/>
          <p:nvPr/>
        </p:nvGrpSpPr>
        <p:grpSpPr>
          <a:xfrm>
            <a:off x="12571560" y="3150000"/>
            <a:ext cx="4121640" cy="1357200"/>
            <a:chOff x="12571560" y="3150000"/>
            <a:chExt cx="4121640" cy="1357200"/>
          </a:xfrm>
        </p:grpSpPr>
        <p:sp>
          <p:nvSpPr>
            <p:cNvPr id="426" name="Freeform 21"/>
            <p:cNvSpPr/>
            <p:nvPr/>
          </p:nvSpPr>
          <p:spPr>
            <a:xfrm>
              <a:off x="12571560" y="3150000"/>
              <a:ext cx="4121640" cy="1357200"/>
            </a:xfrm>
            <a:custGeom>
              <a:avLst/>
              <a:gdLst>
                <a:gd name="textAreaLeft" fmla="*/ 0 w 4121640"/>
                <a:gd name="textAreaRight" fmla="*/ 4122360 w 4121640"/>
                <a:gd name="textAreaTop" fmla="*/ 0 h 1357200"/>
                <a:gd name="textAreaBottom" fmla="*/ 1357920 h 1357200"/>
              </a:gdLst>
              <a:ahLst/>
              <a:cxnLst/>
              <a:rect l="textAreaLeft" t="textAreaTop" r="textAreaRight" b="textAreaBottom"/>
              <a:pathLst>
                <a:path w="2722688" h="896865">
                  <a:moveTo>
                    <a:pt x="43195" y="0"/>
                  </a:moveTo>
                  <a:lnTo>
                    <a:pt x="2679493" y="0"/>
                  </a:lnTo>
                  <a:cubicBezTo>
                    <a:pt x="2690949" y="0"/>
                    <a:pt x="2701936" y="4551"/>
                    <a:pt x="2710036" y="12652"/>
                  </a:cubicBezTo>
                  <a:cubicBezTo>
                    <a:pt x="2718137" y="20752"/>
                    <a:pt x="2722688" y="31739"/>
                    <a:pt x="2722688" y="43195"/>
                  </a:cubicBezTo>
                  <a:lnTo>
                    <a:pt x="2722688" y="853670"/>
                  </a:lnTo>
                  <a:cubicBezTo>
                    <a:pt x="2722688" y="865126"/>
                    <a:pt x="2718137" y="876113"/>
                    <a:pt x="2710036" y="884214"/>
                  </a:cubicBezTo>
                  <a:cubicBezTo>
                    <a:pt x="2701936" y="892315"/>
                    <a:pt x="2690949" y="896865"/>
                    <a:pt x="2679493" y="896865"/>
                  </a:cubicBezTo>
                  <a:lnTo>
                    <a:pt x="43195" y="896865"/>
                  </a:lnTo>
                  <a:cubicBezTo>
                    <a:pt x="31739" y="896865"/>
                    <a:pt x="20752" y="892315"/>
                    <a:pt x="12652" y="884214"/>
                  </a:cubicBezTo>
                  <a:cubicBezTo>
                    <a:pt x="4551" y="876113"/>
                    <a:pt x="0" y="865126"/>
                    <a:pt x="0" y="853670"/>
                  </a:cubicBezTo>
                  <a:lnTo>
                    <a:pt x="0" y="43195"/>
                  </a:lnTo>
                  <a:cubicBezTo>
                    <a:pt x="0" y="31739"/>
                    <a:pt x="4551" y="20752"/>
                    <a:pt x="12652" y="12652"/>
                  </a:cubicBezTo>
                  <a:cubicBezTo>
                    <a:pt x="20752" y="4551"/>
                    <a:pt x="31739" y="0"/>
                    <a:pt x="43195" y="0"/>
                  </a:cubicBez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427" name="TextBox 22"/>
          <p:cNvSpPr/>
          <p:nvPr/>
        </p:nvSpPr>
        <p:spPr>
          <a:xfrm>
            <a:off x="195120" y="5527800"/>
            <a:ext cx="5534640" cy="1648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60960" lvl="1" indent="-330480" algn="ctr" defTabSz="914400">
              <a:lnSpc>
                <a:spcPts val="4286"/>
              </a:lnSpc>
              <a:buClr>
                <a:srgbClr val="000000"/>
              </a:buClr>
              <a:buFont typeface="Arial"/>
              <a:buChar char="•"/>
            </a:pPr>
            <a:r>
              <a:rPr lang="en-US" sz="3060" b="1" strike="noStrike" spc="-1">
                <a:solidFill>
                  <a:srgbClr val="000000"/>
                </a:solidFill>
                <a:latin typeface="Montserrat Bold"/>
                <a:ea typeface="Montserrat Bold"/>
              </a:rPr>
              <a:t>Google Lens</a:t>
            </a:r>
            <a:endParaRPr lang="en-US" sz="3060" b="0" strike="noStrike" spc="-1">
              <a:solidFill>
                <a:srgbClr val="000000"/>
              </a:solidFill>
              <a:latin typeface="Arial"/>
            </a:endParaRPr>
          </a:p>
          <a:p>
            <a:pPr algn="ctr" defTabSz="914400">
              <a:lnSpc>
                <a:spcPts val="4408"/>
              </a:lnSpc>
            </a:pPr>
            <a:endParaRPr lang="en-US" sz="3060" b="0" strike="noStrike" spc="-1">
              <a:solidFill>
                <a:srgbClr val="000000"/>
              </a:solidFill>
              <a:latin typeface="Arial"/>
            </a:endParaRPr>
          </a:p>
          <a:p>
            <a:pPr marL="660960" lvl="1" indent="-330480" algn="ctr" defTabSz="914400">
              <a:lnSpc>
                <a:spcPts val="4286"/>
              </a:lnSpc>
              <a:buClr>
                <a:srgbClr val="000000"/>
              </a:buClr>
              <a:buFont typeface="Arial"/>
              <a:buChar char="•"/>
            </a:pPr>
            <a:r>
              <a:rPr lang="en-US" sz="3060" b="1" strike="noStrike" spc="-1">
                <a:solidFill>
                  <a:srgbClr val="000000"/>
                </a:solidFill>
                <a:latin typeface="Montserrat Bold"/>
                <a:ea typeface="Montserrat Bold"/>
              </a:rPr>
              <a:t>Google Photos</a:t>
            </a:r>
            <a:endParaRPr lang="en-US" sz="3060" b="0" strike="noStrike" spc="-1">
              <a:solidFill>
                <a:srgbClr val="000000"/>
              </a:solidFill>
              <a:latin typeface="Arial"/>
            </a:endParaRPr>
          </a:p>
        </p:txBody>
      </p:sp>
      <p:sp>
        <p:nvSpPr>
          <p:cNvPr id="428" name="TextBox 23"/>
          <p:cNvSpPr/>
          <p:nvPr/>
        </p:nvSpPr>
        <p:spPr>
          <a:xfrm>
            <a:off x="6063840" y="5518080"/>
            <a:ext cx="5686920" cy="1677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79320" lvl="1" indent="-339480" algn="ctr" defTabSz="914400">
              <a:lnSpc>
                <a:spcPts val="4405"/>
              </a:lnSpc>
              <a:buClr>
                <a:srgbClr val="000000"/>
              </a:buClr>
              <a:buFont typeface="Arial"/>
              <a:buChar char="•"/>
            </a:pPr>
            <a:r>
              <a:rPr lang="en-US" sz="3140" b="1" strike="noStrike" spc="-1">
                <a:solidFill>
                  <a:srgbClr val="000000"/>
                </a:solidFill>
                <a:latin typeface="Montserrat Bold"/>
                <a:ea typeface="Montserrat Bold"/>
              </a:rPr>
              <a:t>Azure Computer Vision</a:t>
            </a:r>
            <a:endParaRPr lang="en-US" sz="3140" b="0" strike="noStrike" spc="-1">
              <a:solidFill>
                <a:srgbClr val="000000"/>
              </a:solidFill>
              <a:latin typeface="Arial"/>
            </a:endParaRPr>
          </a:p>
          <a:p>
            <a:pPr algn="ctr" defTabSz="914400">
              <a:lnSpc>
                <a:spcPts val="4405"/>
              </a:lnSpc>
            </a:pPr>
            <a:endParaRPr lang="en-US" sz="3140" b="0" strike="noStrike" spc="-1">
              <a:solidFill>
                <a:srgbClr val="000000"/>
              </a:solidFill>
              <a:latin typeface="Arial"/>
            </a:endParaRPr>
          </a:p>
          <a:p>
            <a:pPr marL="679320" lvl="1" indent="-339480" algn="ctr" defTabSz="914400">
              <a:lnSpc>
                <a:spcPts val="4405"/>
              </a:lnSpc>
              <a:buClr>
                <a:srgbClr val="000000"/>
              </a:buClr>
              <a:buFont typeface="Arial"/>
              <a:buChar char="•"/>
            </a:pPr>
            <a:r>
              <a:rPr lang="en-US" sz="3140" b="1" strike="noStrike" spc="-1">
                <a:solidFill>
                  <a:srgbClr val="000000"/>
                </a:solidFill>
                <a:latin typeface="Montserrat Bold"/>
                <a:ea typeface="Montserrat Bold"/>
              </a:rPr>
              <a:t>HoloLens</a:t>
            </a:r>
            <a:endParaRPr lang="en-US" sz="3140" b="0" strike="noStrike" spc="-1">
              <a:solidFill>
                <a:srgbClr val="000000"/>
              </a:solidFill>
              <a:latin typeface="Arial"/>
            </a:endParaRPr>
          </a:p>
        </p:txBody>
      </p:sp>
      <p:sp>
        <p:nvSpPr>
          <p:cNvPr id="429" name="TextBox 24"/>
          <p:cNvSpPr/>
          <p:nvPr/>
        </p:nvSpPr>
        <p:spPr>
          <a:xfrm>
            <a:off x="12380040" y="5522040"/>
            <a:ext cx="5679000" cy="167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680040" lvl="1" indent="-340200" algn="ctr" defTabSz="914400">
              <a:lnSpc>
                <a:spcPts val="4408"/>
              </a:lnSpc>
              <a:buClr>
                <a:srgbClr val="000000"/>
              </a:buClr>
              <a:buFont typeface="Arial"/>
              <a:buChar char="•"/>
            </a:pPr>
            <a:r>
              <a:rPr lang="en-US" sz="3150" b="1" strike="noStrike" spc="-1">
                <a:solidFill>
                  <a:srgbClr val="000000"/>
                </a:solidFill>
                <a:latin typeface="Montserrat Bold"/>
                <a:ea typeface="Montserrat Bold"/>
              </a:rPr>
              <a:t>Amazon Rekognition</a:t>
            </a:r>
            <a:endParaRPr lang="en-US" sz="3150" b="0" strike="noStrike" spc="-1">
              <a:solidFill>
                <a:srgbClr val="000000"/>
              </a:solidFill>
              <a:latin typeface="Arial"/>
            </a:endParaRPr>
          </a:p>
          <a:p>
            <a:pPr algn="ctr" defTabSz="914400">
              <a:lnSpc>
                <a:spcPts val="4408"/>
              </a:lnSpc>
            </a:pPr>
            <a:endParaRPr lang="en-US" sz="3150" b="0" strike="noStrike" spc="-1">
              <a:solidFill>
                <a:srgbClr val="000000"/>
              </a:solidFill>
              <a:latin typeface="Arial"/>
            </a:endParaRPr>
          </a:p>
          <a:p>
            <a:pPr marL="680040" lvl="1" indent="-340200" algn="ctr" defTabSz="914400">
              <a:lnSpc>
                <a:spcPts val="4408"/>
              </a:lnSpc>
              <a:buClr>
                <a:srgbClr val="000000"/>
              </a:buClr>
              <a:buFont typeface="Arial"/>
              <a:buChar char="•"/>
            </a:pPr>
            <a:r>
              <a:rPr lang="en-US" sz="3150" b="1" strike="noStrike" spc="-1">
                <a:solidFill>
                  <a:srgbClr val="000000"/>
                </a:solidFill>
                <a:latin typeface="Montserrat Bold"/>
                <a:ea typeface="Montserrat Bold"/>
              </a:rPr>
              <a:t>Amazon Go</a:t>
            </a:r>
            <a:endParaRPr lang="en-US" sz="3150" b="0" strike="noStrike" spc="-1">
              <a:solidFill>
                <a:srgbClr val="000000"/>
              </a:solidFill>
              <a:latin typeface="Arial"/>
            </a:endParaRPr>
          </a:p>
        </p:txBody>
      </p:sp>
      <p:sp>
        <p:nvSpPr>
          <p:cNvPr id="430" name="TextBox 25"/>
          <p:cNvSpPr/>
          <p:nvPr/>
        </p:nvSpPr>
        <p:spPr>
          <a:xfrm>
            <a:off x="55389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Les géants de la computer vision</a:t>
            </a:r>
            <a:endParaRPr lang="en-US" sz="4230" b="0" strike="noStrike" spc="-1">
              <a:solidFill>
                <a:srgbClr val="000000"/>
              </a:solidFill>
              <a:latin typeface="Arial"/>
            </a:endParaRPr>
          </a:p>
        </p:txBody>
      </p:sp>
      <p:sp>
        <p:nvSpPr>
          <p:cNvPr id="431" name="TextBox 26"/>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additive="repl">
                                        <p:cTn id="7" dur="500" fill="hold"/>
                                        <p:tgtEl>
                                          <p:spTgt spid="427"/>
                                        </p:tgtEl>
                                        <p:attrNameLst>
                                          <p:attrName>ppt_w</p:attrName>
                                        </p:attrNameLst>
                                      </p:cBhvr>
                                      <p:tavLst>
                                        <p:tav tm="0">
                                          <p:val>
                                            <p:fltVal val="0"/>
                                          </p:val>
                                        </p:tav>
                                        <p:tav tm="100000">
                                          <p:val>
                                            <p:strVal val="#ppt_w"/>
                                          </p:val>
                                        </p:tav>
                                      </p:tavLst>
                                    </p:anim>
                                    <p:anim calcmode="lin" valueType="num">
                                      <p:cBhvr additive="repl">
                                        <p:cTn id="8" dur="500" fill="hold"/>
                                        <p:tgtEl>
                                          <p:spTgt spid="427"/>
                                        </p:tgtEl>
                                        <p:attrNameLst>
                                          <p:attrName>ppt_h</p:attrName>
                                        </p:attrNameLst>
                                      </p:cBhvr>
                                      <p:tavLst>
                                        <p:tav tm="0">
                                          <p:val>
                                            <p:fltVal val="0"/>
                                          </p:val>
                                        </p:tav>
                                        <p:tav tm="100000">
                                          <p:val>
                                            <p:strVal val="#ppt_h"/>
                                          </p:val>
                                        </p:tav>
                                      </p:tavLst>
                                    </p:anim>
                                    <p:animEffect transition="in" filter="fade">
                                      <p:cBhvr additive="repl">
                                        <p:cTn id="9" dur="500"/>
                                        <p:tgtEl>
                                          <p:spTgt spid="427"/>
                                        </p:tgtEl>
                                      </p:cBhvr>
                                    </p:animEffect>
                                  </p:childTnLst>
                                </p:cTn>
                              </p:par>
                              <p:par>
                                <p:cTn id="10" presetID="53" presetClass="entr" presetSubtype="16" fill="hold" nodeType="withEffect">
                                  <p:stCondLst>
                                    <p:cond delay="0"/>
                                  </p:stCondLst>
                                  <p:childTnLst>
                                    <p:set>
                                      <p:cBhvr>
                                        <p:cTn id="11" dur="1" fill="hold">
                                          <p:stCondLst>
                                            <p:cond delay="0"/>
                                          </p:stCondLst>
                                        </p:cTn>
                                        <p:tgtEl>
                                          <p:spTgt spid="421"/>
                                        </p:tgtEl>
                                        <p:attrNameLst>
                                          <p:attrName>style.visibility</p:attrName>
                                        </p:attrNameLst>
                                      </p:cBhvr>
                                      <p:to>
                                        <p:strVal val="visible"/>
                                      </p:to>
                                    </p:set>
                                    <p:anim calcmode="lin" valueType="num">
                                      <p:cBhvr additive="repl">
                                        <p:cTn id="12" dur="500" fill="hold"/>
                                        <p:tgtEl>
                                          <p:spTgt spid="421"/>
                                        </p:tgtEl>
                                        <p:attrNameLst>
                                          <p:attrName>ppt_w</p:attrName>
                                        </p:attrNameLst>
                                      </p:cBhvr>
                                      <p:tavLst>
                                        <p:tav tm="0">
                                          <p:val>
                                            <p:fltVal val="0"/>
                                          </p:val>
                                        </p:tav>
                                        <p:tav tm="100000">
                                          <p:val>
                                            <p:strVal val="#ppt_w"/>
                                          </p:val>
                                        </p:tav>
                                      </p:tavLst>
                                    </p:anim>
                                    <p:anim calcmode="lin" valueType="num">
                                      <p:cBhvr additive="repl">
                                        <p:cTn id="13" dur="500" fill="hold"/>
                                        <p:tgtEl>
                                          <p:spTgt spid="421"/>
                                        </p:tgtEl>
                                        <p:attrNameLst>
                                          <p:attrName>ppt_h</p:attrName>
                                        </p:attrNameLst>
                                      </p:cBhvr>
                                      <p:tavLst>
                                        <p:tav tm="0">
                                          <p:val>
                                            <p:fltVal val="0"/>
                                          </p:val>
                                        </p:tav>
                                        <p:tav tm="100000">
                                          <p:val>
                                            <p:strVal val="#ppt_h"/>
                                          </p:val>
                                        </p:tav>
                                      </p:tavLst>
                                    </p:anim>
                                    <p:animEffect transition="in" filter="fade">
                                      <p:cBhvr additive="repl">
                                        <p:cTn id="14" dur="500"/>
                                        <p:tgtEl>
                                          <p:spTgt spid="42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28"/>
                                        </p:tgtEl>
                                        <p:attrNameLst>
                                          <p:attrName>style.visibility</p:attrName>
                                        </p:attrNameLst>
                                      </p:cBhvr>
                                      <p:to>
                                        <p:strVal val="visible"/>
                                      </p:to>
                                    </p:set>
                                    <p:anim calcmode="lin" valueType="num">
                                      <p:cBhvr additive="repl">
                                        <p:cTn id="19" dur="500" fill="hold"/>
                                        <p:tgtEl>
                                          <p:spTgt spid="428"/>
                                        </p:tgtEl>
                                        <p:attrNameLst>
                                          <p:attrName>ppt_w</p:attrName>
                                        </p:attrNameLst>
                                      </p:cBhvr>
                                      <p:tavLst>
                                        <p:tav tm="0">
                                          <p:val>
                                            <p:fltVal val="0"/>
                                          </p:val>
                                        </p:tav>
                                        <p:tav tm="100000">
                                          <p:val>
                                            <p:strVal val="#ppt_w"/>
                                          </p:val>
                                        </p:tav>
                                      </p:tavLst>
                                    </p:anim>
                                    <p:anim calcmode="lin" valueType="num">
                                      <p:cBhvr additive="repl">
                                        <p:cTn id="20" dur="500" fill="hold"/>
                                        <p:tgtEl>
                                          <p:spTgt spid="428"/>
                                        </p:tgtEl>
                                        <p:attrNameLst>
                                          <p:attrName>ppt_h</p:attrName>
                                        </p:attrNameLst>
                                      </p:cBhvr>
                                      <p:tavLst>
                                        <p:tav tm="0">
                                          <p:val>
                                            <p:fltVal val="0"/>
                                          </p:val>
                                        </p:tav>
                                        <p:tav tm="100000">
                                          <p:val>
                                            <p:strVal val="#ppt_h"/>
                                          </p:val>
                                        </p:tav>
                                      </p:tavLst>
                                    </p:anim>
                                    <p:animEffect transition="in" filter="fade">
                                      <p:cBhvr additive="repl">
                                        <p:cTn id="21" dur="500"/>
                                        <p:tgtEl>
                                          <p:spTgt spid="428"/>
                                        </p:tgtEl>
                                      </p:cBhvr>
                                    </p:animEffect>
                                  </p:childTnLst>
                                </p:cTn>
                              </p:par>
                              <p:par>
                                <p:cTn id="22" presetID="53" presetClass="entr" presetSubtype="16" fill="hold" nodeType="withEffect">
                                  <p:stCondLst>
                                    <p:cond delay="0"/>
                                  </p:stCondLst>
                                  <p:childTnLst>
                                    <p:set>
                                      <p:cBhvr>
                                        <p:cTn id="23" dur="1" fill="hold">
                                          <p:stCondLst>
                                            <p:cond delay="0"/>
                                          </p:stCondLst>
                                        </p:cTn>
                                        <p:tgtEl>
                                          <p:spTgt spid="423"/>
                                        </p:tgtEl>
                                        <p:attrNameLst>
                                          <p:attrName>style.visibility</p:attrName>
                                        </p:attrNameLst>
                                      </p:cBhvr>
                                      <p:to>
                                        <p:strVal val="visible"/>
                                      </p:to>
                                    </p:set>
                                    <p:anim calcmode="lin" valueType="num">
                                      <p:cBhvr additive="repl">
                                        <p:cTn id="24" dur="500" fill="hold"/>
                                        <p:tgtEl>
                                          <p:spTgt spid="423"/>
                                        </p:tgtEl>
                                        <p:attrNameLst>
                                          <p:attrName>ppt_w</p:attrName>
                                        </p:attrNameLst>
                                      </p:cBhvr>
                                      <p:tavLst>
                                        <p:tav tm="0">
                                          <p:val>
                                            <p:fltVal val="0"/>
                                          </p:val>
                                        </p:tav>
                                        <p:tav tm="100000">
                                          <p:val>
                                            <p:strVal val="#ppt_w"/>
                                          </p:val>
                                        </p:tav>
                                      </p:tavLst>
                                    </p:anim>
                                    <p:anim calcmode="lin" valueType="num">
                                      <p:cBhvr additive="repl">
                                        <p:cTn id="25" dur="500" fill="hold"/>
                                        <p:tgtEl>
                                          <p:spTgt spid="423"/>
                                        </p:tgtEl>
                                        <p:attrNameLst>
                                          <p:attrName>ppt_h</p:attrName>
                                        </p:attrNameLst>
                                      </p:cBhvr>
                                      <p:tavLst>
                                        <p:tav tm="0">
                                          <p:val>
                                            <p:fltVal val="0"/>
                                          </p:val>
                                        </p:tav>
                                        <p:tav tm="100000">
                                          <p:val>
                                            <p:strVal val="#ppt_h"/>
                                          </p:val>
                                        </p:tav>
                                      </p:tavLst>
                                    </p:anim>
                                    <p:animEffect transition="in" filter="fade">
                                      <p:cBhvr additive="repl">
                                        <p:cTn id="26" dur="500"/>
                                        <p:tgtEl>
                                          <p:spTgt spid="42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29"/>
                                        </p:tgtEl>
                                        <p:attrNameLst>
                                          <p:attrName>style.visibility</p:attrName>
                                        </p:attrNameLst>
                                      </p:cBhvr>
                                      <p:to>
                                        <p:strVal val="visible"/>
                                      </p:to>
                                    </p:set>
                                    <p:anim calcmode="lin" valueType="num">
                                      <p:cBhvr additive="repl">
                                        <p:cTn id="31" dur="500" fill="hold"/>
                                        <p:tgtEl>
                                          <p:spTgt spid="429"/>
                                        </p:tgtEl>
                                        <p:attrNameLst>
                                          <p:attrName>ppt_w</p:attrName>
                                        </p:attrNameLst>
                                      </p:cBhvr>
                                      <p:tavLst>
                                        <p:tav tm="0">
                                          <p:val>
                                            <p:fltVal val="0"/>
                                          </p:val>
                                        </p:tav>
                                        <p:tav tm="100000">
                                          <p:val>
                                            <p:strVal val="#ppt_w"/>
                                          </p:val>
                                        </p:tav>
                                      </p:tavLst>
                                    </p:anim>
                                    <p:anim calcmode="lin" valueType="num">
                                      <p:cBhvr additive="repl">
                                        <p:cTn id="32" dur="500" fill="hold"/>
                                        <p:tgtEl>
                                          <p:spTgt spid="429"/>
                                        </p:tgtEl>
                                        <p:attrNameLst>
                                          <p:attrName>ppt_h</p:attrName>
                                        </p:attrNameLst>
                                      </p:cBhvr>
                                      <p:tavLst>
                                        <p:tav tm="0">
                                          <p:val>
                                            <p:fltVal val="0"/>
                                          </p:val>
                                        </p:tav>
                                        <p:tav tm="100000">
                                          <p:val>
                                            <p:strVal val="#ppt_h"/>
                                          </p:val>
                                        </p:tav>
                                      </p:tavLst>
                                    </p:anim>
                                    <p:animEffect transition="in" filter="fade">
                                      <p:cBhvr additive="repl">
                                        <p:cTn id="33" dur="500"/>
                                        <p:tgtEl>
                                          <p:spTgt spid="429"/>
                                        </p:tgtEl>
                                      </p:cBhvr>
                                    </p:animEffect>
                                  </p:childTnLst>
                                </p:cTn>
                              </p:par>
                              <p:par>
                                <p:cTn id="34" presetID="53" presetClass="entr" presetSubtype="16" fill="hold" nodeType="withEffect">
                                  <p:stCondLst>
                                    <p:cond delay="0"/>
                                  </p:stCondLst>
                                  <p:childTnLst>
                                    <p:set>
                                      <p:cBhvr>
                                        <p:cTn id="35" dur="1" fill="hold">
                                          <p:stCondLst>
                                            <p:cond delay="0"/>
                                          </p:stCondLst>
                                        </p:cTn>
                                        <p:tgtEl>
                                          <p:spTgt spid="425"/>
                                        </p:tgtEl>
                                        <p:attrNameLst>
                                          <p:attrName>style.visibility</p:attrName>
                                        </p:attrNameLst>
                                      </p:cBhvr>
                                      <p:to>
                                        <p:strVal val="visible"/>
                                      </p:to>
                                    </p:set>
                                    <p:anim calcmode="lin" valueType="num">
                                      <p:cBhvr additive="repl">
                                        <p:cTn id="36" dur="500" fill="hold"/>
                                        <p:tgtEl>
                                          <p:spTgt spid="425"/>
                                        </p:tgtEl>
                                        <p:attrNameLst>
                                          <p:attrName>ppt_w</p:attrName>
                                        </p:attrNameLst>
                                      </p:cBhvr>
                                      <p:tavLst>
                                        <p:tav tm="0">
                                          <p:val>
                                            <p:fltVal val="0"/>
                                          </p:val>
                                        </p:tav>
                                        <p:tav tm="100000">
                                          <p:val>
                                            <p:strVal val="#ppt_w"/>
                                          </p:val>
                                        </p:tav>
                                      </p:tavLst>
                                    </p:anim>
                                    <p:anim calcmode="lin" valueType="num">
                                      <p:cBhvr additive="repl">
                                        <p:cTn id="37" dur="500" fill="hold"/>
                                        <p:tgtEl>
                                          <p:spTgt spid="425"/>
                                        </p:tgtEl>
                                        <p:attrNameLst>
                                          <p:attrName>ppt_h</p:attrName>
                                        </p:attrNameLst>
                                      </p:cBhvr>
                                      <p:tavLst>
                                        <p:tav tm="0">
                                          <p:val>
                                            <p:fltVal val="0"/>
                                          </p:val>
                                        </p:tav>
                                        <p:tav tm="100000">
                                          <p:val>
                                            <p:strVal val="#ppt_h"/>
                                          </p:val>
                                        </p:tav>
                                      </p:tavLst>
                                    </p:anim>
                                    <p:animEffect transition="in" filter="fade">
                                      <p:cBhvr additive="repl">
                                        <p:cTn id="38" dur="5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2" name="Groupe 11"/>
          <p:cNvGrpSpPr/>
          <p:nvPr/>
        </p:nvGrpSpPr>
        <p:grpSpPr>
          <a:xfrm>
            <a:off x="119880" y="0"/>
            <a:ext cx="18145080" cy="10286640"/>
            <a:chOff x="119880" y="0"/>
            <a:chExt cx="18145080" cy="10286640"/>
          </a:xfrm>
        </p:grpSpPr>
        <p:sp>
          <p:nvSpPr>
            <p:cNvPr id="433" name="Rectangle 1"/>
            <p:cNvSpPr/>
            <p:nvPr/>
          </p:nvSpPr>
          <p:spPr>
            <a:xfrm>
              <a:off x="119880" y="0"/>
              <a:ext cx="18145080" cy="10286640"/>
            </a:xfrm>
            <a:prstGeom prst="rect">
              <a:avLst/>
            </a:prstGeom>
            <a:solidFill>
              <a:schemeClr val="bg1">
                <a:lumMod val="95000"/>
              </a:schemeClr>
            </a:solidFill>
            <a:ln>
              <a:noFill/>
            </a:ln>
            <a:effectLst>
              <a:outerShdw blurRad="216000" dist="38160" sx="101000" sy="101000" algn="l" rotWithShape="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grpSp>
          <p:nvGrpSpPr>
            <p:cNvPr id="434" name="Groupe 9"/>
            <p:cNvGrpSpPr/>
            <p:nvPr/>
          </p:nvGrpSpPr>
          <p:grpSpPr>
            <a:xfrm>
              <a:off x="17178480" y="2361240"/>
              <a:ext cx="1079640" cy="3825360"/>
              <a:chOff x="17178480" y="2361240"/>
              <a:chExt cx="1079640" cy="3825360"/>
            </a:xfrm>
          </p:grpSpPr>
          <p:sp>
            <p:nvSpPr>
              <p:cNvPr id="435" name="Forme libre : forme 7"/>
              <p:cNvSpPr/>
              <p:nvPr/>
            </p:nvSpPr>
            <p:spPr>
              <a:xfrm flipH="1">
                <a:off x="17178120" y="2406960"/>
                <a:ext cx="1079640" cy="3779640"/>
              </a:xfrm>
              <a:custGeom>
                <a:avLst/>
                <a:gdLst>
                  <a:gd name="textAreaLeft" fmla="*/ -360 w 1079640"/>
                  <a:gd name="textAreaRight" fmla="*/ 1079640 w 1079640"/>
                  <a:gd name="textAreaTop" fmla="*/ 0 h 3779640"/>
                  <a:gd name="textAreaBottom" fmla="*/ 3780000 h 3779640"/>
                </a:gdLst>
                <a:ahLst/>
                <a:cxnLst/>
                <a:rect l="textAreaLeft" t="textAreaTop" r="textAreaRight" b="textAreaBottom"/>
                <a:pathLst>
                  <a:path w="1155776" h="2338564">
                    <a:moveTo>
                      <a:pt x="0" y="0"/>
                    </a:moveTo>
                    <a:lnTo>
                      <a:pt x="105402" y="5323"/>
                    </a:lnTo>
                    <a:cubicBezTo>
                      <a:pt x="695381" y="65238"/>
                      <a:pt x="1155776" y="563495"/>
                      <a:pt x="1155776" y="1169282"/>
                    </a:cubicBezTo>
                    <a:cubicBezTo>
                      <a:pt x="1155776" y="1775069"/>
                      <a:pt x="695381" y="2273326"/>
                      <a:pt x="105402" y="2333242"/>
                    </a:cubicBezTo>
                    <a:lnTo>
                      <a:pt x="0" y="233856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sp>
            <p:nvSpPr>
              <p:cNvPr id="436" name="ZoneTexte 8"/>
              <p:cNvSpPr/>
              <p:nvPr/>
            </p:nvSpPr>
            <p:spPr>
              <a:xfrm rot="16200000">
                <a:off x="16067160" y="3998880"/>
                <a:ext cx="3822120" cy="54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fr-FR" sz="3000" b="1" strike="noStrike" spc="-1">
                    <a:solidFill>
                      <a:schemeClr val="lt1"/>
                    </a:solidFill>
                    <a:latin typeface="Times New Roman"/>
                  </a:rPr>
                  <a:t>INTODUCTION</a:t>
                </a:r>
                <a:endParaRPr lang="en-US" sz="3000" b="0" strike="noStrike" spc="-1">
                  <a:solidFill>
                    <a:srgbClr val="000000"/>
                  </a:solidFill>
                  <a:latin typeface="Arial"/>
                </a:endParaRPr>
              </a:p>
            </p:txBody>
          </p:sp>
        </p:grpSp>
      </p:grpSp>
      <p:sp>
        <p:nvSpPr>
          <p:cNvPr id="437" name="Rectangle 13"/>
          <p:cNvSpPr/>
          <p:nvPr/>
        </p:nvSpPr>
        <p:spPr>
          <a:xfrm>
            <a:off x="93600" y="0"/>
            <a:ext cx="18145080" cy="10286640"/>
          </a:xfrm>
          <a:prstGeom prst="rect">
            <a:avLst/>
          </a:prstGeom>
          <a:solidFill>
            <a:schemeClr val="bg1">
              <a:lumMod val="95000"/>
            </a:schemeClr>
          </a:solidFill>
          <a:ln>
            <a:noFill/>
          </a:ln>
          <a:effectLst>
            <a:outerShdw blurRad="216000" dist="38160" sx="101000" sy="101000" algn="l" rotWithShape="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grpSp>
        <p:nvGrpSpPr>
          <p:cNvPr id="438" name="Groupe 36"/>
          <p:cNvGrpSpPr/>
          <p:nvPr/>
        </p:nvGrpSpPr>
        <p:grpSpPr>
          <a:xfrm>
            <a:off x="-17348400" y="-91080"/>
            <a:ext cx="18413640" cy="10419840"/>
            <a:chOff x="-17348400" y="-91080"/>
            <a:chExt cx="18413640" cy="10419840"/>
          </a:xfrm>
        </p:grpSpPr>
        <p:sp>
          <p:nvSpPr>
            <p:cNvPr id="439" name="Rectangle 37"/>
            <p:cNvSpPr/>
            <p:nvPr/>
          </p:nvSpPr>
          <p:spPr>
            <a:xfrm>
              <a:off x="-17348400" y="-91080"/>
              <a:ext cx="18413640" cy="10419840"/>
            </a:xfrm>
            <a:prstGeom prst="rect">
              <a:avLst/>
            </a:prstGeom>
            <a:solidFill>
              <a:schemeClr val="bg1">
                <a:lumMod val="95000"/>
              </a:schemeClr>
            </a:solidFill>
            <a:ln>
              <a:noFill/>
            </a:ln>
            <a:effectLst>
              <a:outerShdw blurRad="216000" dist="38160" sx="101000" sy="101000" algn="l" rotWithShape="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sp>
          <p:nvSpPr>
            <p:cNvPr id="440" name="ZoneTexte 40"/>
            <p:cNvSpPr/>
            <p:nvPr/>
          </p:nvSpPr>
          <p:spPr>
            <a:xfrm rot="16200000">
              <a:off x="-991080" y="3999960"/>
              <a:ext cx="3507120" cy="55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endParaRPr lang="fr-FR" sz="3000" b="1" strike="noStrike" spc="-1">
                <a:solidFill>
                  <a:schemeClr val="lt1"/>
                </a:solidFill>
                <a:latin typeface="Times New Roman"/>
              </a:endParaRPr>
            </a:p>
          </p:txBody>
        </p:sp>
      </p:grpSp>
      <p:grpSp>
        <p:nvGrpSpPr>
          <p:cNvPr id="441" name="Groupe 35"/>
          <p:cNvGrpSpPr/>
          <p:nvPr/>
        </p:nvGrpSpPr>
        <p:grpSpPr>
          <a:xfrm>
            <a:off x="4564440" y="695880"/>
            <a:ext cx="10071360" cy="878400"/>
            <a:chOff x="4564440" y="695880"/>
            <a:chExt cx="10071360" cy="878400"/>
          </a:xfrm>
        </p:grpSpPr>
        <p:cxnSp>
          <p:nvCxnSpPr>
            <p:cNvPr id="442" name="Connecteur droit 43"/>
            <p:cNvCxnSpPr>
              <a:stCxn id="443" idx="6"/>
            </p:cNvCxnSpPr>
            <p:nvPr/>
          </p:nvCxnSpPr>
          <p:spPr>
            <a:xfrm flipV="1">
              <a:off x="5374080" y="1169280"/>
              <a:ext cx="1978920" cy="720"/>
            </a:xfrm>
            <a:prstGeom prst="straightConnector1">
              <a:avLst/>
            </a:prstGeom>
            <a:ln w="12700">
              <a:solidFill>
                <a:srgbClr val="000000"/>
              </a:solidFill>
              <a:round/>
            </a:ln>
          </p:spPr>
        </p:cxnSp>
        <p:sp>
          <p:nvSpPr>
            <p:cNvPr id="443" name="Ellipse 41"/>
            <p:cNvSpPr/>
            <p:nvPr/>
          </p:nvSpPr>
          <p:spPr>
            <a:xfrm>
              <a:off x="4564440" y="764640"/>
              <a:ext cx="809640" cy="809640"/>
            </a:xfrm>
            <a:prstGeom prst="ellipse">
              <a:avLst/>
            </a:prstGeom>
            <a:solidFill>
              <a:schemeClr val="accent6">
                <a:lumMod val="50000"/>
              </a:schemeClr>
            </a:solidFill>
            <a:ln w="0">
              <a:noFill/>
            </a:ln>
          </p:spPr>
          <p:style>
            <a:lnRef idx="0">
              <a:schemeClr val="accent3"/>
            </a:lnRef>
            <a:fillRef idx="3">
              <a:schemeClr val="accent3"/>
            </a:fillRef>
            <a:effectRef idx="3">
              <a:schemeClr val="accent3"/>
            </a:effectRef>
            <a:fontRef idx="minor"/>
          </p:style>
          <p:txBody>
            <a:bodyPr lIns="90000" tIns="45000" rIns="90000" bIns="45000" anchor="ctr">
              <a:noAutofit/>
            </a:bodyPr>
            <a:lstStyle/>
            <a:p>
              <a:pPr algn="ctr" defTabSz="914400">
                <a:lnSpc>
                  <a:spcPct val="100000"/>
                </a:lnSpc>
              </a:pPr>
              <a:endParaRPr lang="fr-FR" sz="4800" b="1" strike="noStrike" spc="-1">
                <a:solidFill>
                  <a:schemeClr val="lt1"/>
                </a:solidFill>
                <a:latin typeface="Times New Roman"/>
              </a:endParaRPr>
            </a:p>
          </p:txBody>
        </p:sp>
        <p:sp>
          <p:nvSpPr>
            <p:cNvPr id="444" name="ZoneTexte 42"/>
            <p:cNvSpPr/>
            <p:nvPr/>
          </p:nvSpPr>
          <p:spPr>
            <a:xfrm>
              <a:off x="6999480" y="695880"/>
              <a:ext cx="7636320" cy="821160"/>
            </a:xfrm>
            <a:prstGeom prst="rect">
              <a:avLst/>
            </a:prstGeom>
            <a:solidFill>
              <a:schemeClr val="accent6">
                <a:lumMod val="20000"/>
                <a:lumOff val="80000"/>
              </a:schemeClr>
            </a:solidFill>
            <a:ln w="0">
              <a:noFill/>
            </a:ln>
          </p:spPr>
          <p:style>
            <a:lnRef idx="0">
              <a:schemeClr val="accent3"/>
            </a:lnRef>
            <a:fillRef idx="3">
              <a:schemeClr val="accent3"/>
            </a:fillRef>
            <a:effectRef idx="3">
              <a:schemeClr val="accent3"/>
            </a:effectRef>
            <a:fontRef idx="minor"/>
          </p:style>
          <p:txBody>
            <a:bodyPr lIns="90000" tIns="45000" rIns="90000" bIns="45000" anchor="t">
              <a:spAutoFit/>
            </a:bodyPr>
            <a:lstStyle/>
            <a:p>
              <a:pPr algn="ctr" defTabSz="914400">
                <a:lnSpc>
                  <a:spcPct val="100000"/>
                </a:lnSpc>
              </a:pPr>
              <a:r>
                <a:rPr lang="fr-FR" sz="4800" b="1" strike="noStrike" spc="-1">
                  <a:solidFill>
                    <a:schemeClr val="accent2"/>
                  </a:solidFill>
                  <a:latin typeface="Times New Roman"/>
                </a:rPr>
                <a:t>AVANTAGES </a:t>
              </a:r>
              <a:endParaRPr lang="en-US" sz="4800" b="0" strike="noStrike" spc="-1">
                <a:solidFill>
                  <a:srgbClr val="000000"/>
                </a:solidFill>
                <a:latin typeface="Arial"/>
              </a:endParaRPr>
            </a:p>
          </p:txBody>
        </p:sp>
      </p:grpSp>
      <p:grpSp>
        <p:nvGrpSpPr>
          <p:cNvPr id="445" name="Groupe 32"/>
          <p:cNvGrpSpPr/>
          <p:nvPr/>
        </p:nvGrpSpPr>
        <p:grpSpPr>
          <a:xfrm>
            <a:off x="1271520" y="4474800"/>
            <a:ext cx="5274720" cy="5030640"/>
            <a:chOff x="1271520" y="4474800"/>
            <a:chExt cx="5274720" cy="5030640"/>
          </a:xfrm>
        </p:grpSpPr>
        <p:sp>
          <p:nvSpPr>
            <p:cNvPr id="446" name="Forme libre : forme 47"/>
            <p:cNvSpPr/>
            <p:nvPr/>
          </p:nvSpPr>
          <p:spPr>
            <a:xfrm flipV="1">
              <a:off x="1271520" y="4474440"/>
              <a:ext cx="5274720" cy="4797000"/>
            </a:xfrm>
            <a:custGeom>
              <a:avLst/>
              <a:gdLst>
                <a:gd name="textAreaLeft" fmla="*/ 0 w 5274720"/>
                <a:gd name="textAreaRight" fmla="*/ 5275080 w 5274720"/>
                <a:gd name="textAreaTop" fmla="*/ -360 h 4797000"/>
                <a:gd name="textAreaBottom" fmla="*/ 4797000 h 4797000"/>
              </a:gdLst>
              <a:ahLst/>
              <a:cxn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noFill/>
            </a:ln>
            <a:effectLst>
              <a:outerShdw blurRad="63360" sx="102000" sy="102000" algn="ctr" rotWithShape="0">
                <a:srgbClr val="000000">
                  <a:alpha val="4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sp>
          <p:nvSpPr>
            <p:cNvPr id="447" name="ZoneTexte 45"/>
            <p:cNvSpPr/>
            <p:nvPr/>
          </p:nvSpPr>
          <p:spPr>
            <a:xfrm>
              <a:off x="1908000" y="5160600"/>
              <a:ext cx="4118040" cy="4344840"/>
            </a:xfrm>
            <a:prstGeom prst="rect">
              <a:avLst/>
            </a:prstGeom>
            <a:no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endParaRPr lang="en-US" sz="3600" b="0" strike="noStrike" spc="-1">
                <a:solidFill>
                  <a:srgbClr val="000000"/>
                </a:solidFill>
                <a:latin typeface="Arial"/>
              </a:endParaRPr>
            </a:p>
            <a:p>
              <a:pPr algn="ctr" defTabSz="914400">
                <a:lnSpc>
                  <a:spcPct val="100000"/>
                </a:lnSpc>
              </a:pPr>
              <a:r>
                <a:rPr lang="fr-FR" sz="2700" b="1" strike="noStrike" spc="-1">
                  <a:solidFill>
                    <a:schemeClr val="dk1"/>
                  </a:solidFill>
                  <a:latin typeface="Calibri"/>
                </a:rPr>
                <a:t>Elle est désormais utilisée dans de nombreuses industries pour des tâches variées telles que la </a:t>
              </a:r>
              <a:r>
                <a:rPr lang="fr-FR" sz="2700" b="1" strike="noStrike" spc="-1">
                  <a:solidFill>
                    <a:schemeClr val="accent6">
                      <a:lumMod val="75000"/>
                    </a:schemeClr>
                  </a:solidFill>
                  <a:latin typeface="Calibri"/>
                </a:rPr>
                <a:t>maintenance prédictive, le contrôle de la qualité et la sécurité. </a:t>
              </a:r>
              <a:endParaRPr lang="en-US" sz="2700" b="0" strike="noStrike" spc="-1">
                <a:solidFill>
                  <a:srgbClr val="000000"/>
                </a:solidFill>
                <a:latin typeface="Arial"/>
              </a:endParaRPr>
            </a:p>
          </p:txBody>
        </p:sp>
      </p:grpSp>
      <p:grpSp>
        <p:nvGrpSpPr>
          <p:cNvPr id="448" name="Groupe 48"/>
          <p:cNvGrpSpPr/>
          <p:nvPr/>
        </p:nvGrpSpPr>
        <p:grpSpPr>
          <a:xfrm>
            <a:off x="6861960" y="2568240"/>
            <a:ext cx="5606280" cy="7712640"/>
            <a:chOff x="6861960" y="2568240"/>
            <a:chExt cx="5606280" cy="7712640"/>
          </a:xfrm>
        </p:grpSpPr>
        <p:sp>
          <p:nvSpPr>
            <p:cNvPr id="449" name="Forme libre : forme 54"/>
            <p:cNvSpPr/>
            <p:nvPr/>
          </p:nvSpPr>
          <p:spPr>
            <a:xfrm flipV="1">
              <a:off x="6861960" y="4831560"/>
              <a:ext cx="5578560" cy="5432760"/>
            </a:xfrm>
            <a:custGeom>
              <a:avLst/>
              <a:gdLst>
                <a:gd name="textAreaLeft" fmla="*/ 0 w 5578560"/>
                <a:gd name="textAreaRight" fmla="*/ 5578920 w 5578560"/>
                <a:gd name="textAreaTop" fmla="*/ -360 h 5432760"/>
                <a:gd name="textAreaBottom" fmla="*/ 5432760 h 5432760"/>
              </a:gdLst>
              <a:ahLst/>
              <a:cxn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noFill/>
            </a:ln>
            <a:effectLst>
              <a:outerShdw blurRad="63360" sx="102000" sy="102000" algn="ctr" rotWithShape="0">
                <a:srgbClr val="000000">
                  <a:alpha val="4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sp>
          <p:nvSpPr>
            <p:cNvPr id="450" name="ZoneTexte 51"/>
            <p:cNvSpPr/>
            <p:nvPr/>
          </p:nvSpPr>
          <p:spPr>
            <a:xfrm>
              <a:off x="6939360" y="2568240"/>
              <a:ext cx="552888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endParaRPr lang="fr-FR" sz="4200" b="1" strike="noStrike" spc="-1">
                <a:solidFill>
                  <a:schemeClr val="lt1"/>
                </a:solidFill>
                <a:latin typeface="Times New Roman"/>
              </a:endParaRPr>
            </a:p>
          </p:txBody>
        </p:sp>
        <p:sp>
          <p:nvSpPr>
            <p:cNvPr id="451" name="ZoneTexte 52"/>
            <p:cNvSpPr/>
            <p:nvPr/>
          </p:nvSpPr>
          <p:spPr>
            <a:xfrm>
              <a:off x="7059240" y="6076440"/>
              <a:ext cx="5322960" cy="420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fr-FR" sz="3000" b="1" strike="noStrike" spc="-1">
                  <a:solidFill>
                    <a:schemeClr val="dk1"/>
                  </a:solidFill>
                  <a:latin typeface="Calibri"/>
                </a:rPr>
                <a:t>améliore la qualité des produits et services en réduisant les erreurs humaines grâce à ses capacités de traitement d'images. Cela permet une livraison </a:t>
              </a:r>
              <a:r>
                <a:rPr lang="fr-FR" sz="3000" b="1" strike="noStrike" spc="-1">
                  <a:solidFill>
                    <a:schemeClr val="accent6">
                      <a:lumMod val="75000"/>
                    </a:schemeClr>
                  </a:solidFill>
                  <a:latin typeface="Calibri"/>
                </a:rPr>
                <a:t>plus rapide </a:t>
              </a:r>
              <a:r>
                <a:rPr lang="fr-FR" sz="3000" b="1" strike="noStrike" spc="-1">
                  <a:solidFill>
                    <a:schemeClr val="dk1"/>
                  </a:solidFill>
                  <a:latin typeface="Calibri"/>
                </a:rPr>
                <a:t>et </a:t>
              </a:r>
              <a:r>
                <a:rPr lang="fr-FR" sz="3000" b="1" strike="noStrike" spc="-1">
                  <a:solidFill>
                    <a:schemeClr val="accent6">
                      <a:lumMod val="75000"/>
                    </a:schemeClr>
                  </a:solidFill>
                  <a:latin typeface="Calibri"/>
                </a:rPr>
                <a:t>fiable de produits</a:t>
              </a:r>
              <a:r>
                <a:rPr lang="fr-FR" sz="3000" b="1" strike="noStrike" spc="-1">
                  <a:solidFill>
                    <a:schemeClr val="dk1"/>
                  </a:solidFill>
                  <a:latin typeface="Calibri"/>
                </a:rPr>
                <a:t> et </a:t>
              </a:r>
              <a:r>
                <a:rPr lang="fr-FR" sz="3000" b="1" strike="noStrike" spc="-1">
                  <a:solidFill>
                    <a:schemeClr val="accent6">
                      <a:lumMod val="75000"/>
                    </a:schemeClr>
                  </a:solidFill>
                  <a:latin typeface="Calibri"/>
                </a:rPr>
                <a:t>services de haute qualité.</a:t>
              </a:r>
              <a:endParaRPr lang="en-US" sz="3000" b="0" strike="noStrike" spc="-1">
                <a:solidFill>
                  <a:srgbClr val="000000"/>
                </a:solidFill>
                <a:latin typeface="Arial"/>
              </a:endParaRPr>
            </a:p>
          </p:txBody>
        </p:sp>
      </p:grpSp>
      <p:grpSp>
        <p:nvGrpSpPr>
          <p:cNvPr id="452" name="Groupe 4"/>
          <p:cNvGrpSpPr/>
          <p:nvPr/>
        </p:nvGrpSpPr>
        <p:grpSpPr>
          <a:xfrm>
            <a:off x="12579120" y="2716560"/>
            <a:ext cx="5274720" cy="7779240"/>
            <a:chOff x="12579120" y="2716560"/>
            <a:chExt cx="5274720" cy="7779240"/>
          </a:xfrm>
        </p:grpSpPr>
        <p:sp>
          <p:nvSpPr>
            <p:cNvPr id="453" name="Forme libre : forme 24"/>
            <p:cNvSpPr/>
            <p:nvPr/>
          </p:nvSpPr>
          <p:spPr>
            <a:xfrm flipV="1">
              <a:off x="12579120" y="4493520"/>
              <a:ext cx="5274720" cy="4797000"/>
            </a:xfrm>
            <a:custGeom>
              <a:avLst/>
              <a:gdLst>
                <a:gd name="textAreaLeft" fmla="*/ 0 w 5274720"/>
                <a:gd name="textAreaRight" fmla="*/ 5275080 w 5274720"/>
                <a:gd name="textAreaTop" fmla="*/ -360 h 4797000"/>
                <a:gd name="textAreaBottom" fmla="*/ 4797000 h 4797000"/>
              </a:gdLst>
              <a:ahLst/>
              <a:cxnLst/>
              <a:rect l="textAreaLeft" t="textAreaTop" r="textAreaRight" b="textAreaBottom"/>
              <a:pathLst>
                <a:path w="3180522" h="3684105">
                  <a:moveTo>
                    <a:pt x="0" y="3684105"/>
                  </a:moveTo>
                  <a:lnTo>
                    <a:pt x="950065" y="3684105"/>
                  </a:lnTo>
                  <a:lnTo>
                    <a:pt x="947530" y="3658966"/>
                  </a:lnTo>
                  <a:cubicBezTo>
                    <a:pt x="947530" y="3301085"/>
                    <a:pt x="1237649" y="3010966"/>
                    <a:pt x="1595530" y="3010966"/>
                  </a:cubicBezTo>
                  <a:cubicBezTo>
                    <a:pt x="1953411" y="3010966"/>
                    <a:pt x="2243530" y="3301085"/>
                    <a:pt x="2243530" y="3658966"/>
                  </a:cubicBezTo>
                  <a:lnTo>
                    <a:pt x="2240996" y="3684105"/>
                  </a:lnTo>
                  <a:lnTo>
                    <a:pt x="3180522" y="3684105"/>
                  </a:lnTo>
                  <a:lnTo>
                    <a:pt x="3180522" y="530098"/>
                  </a:lnTo>
                  <a:cubicBezTo>
                    <a:pt x="3180522" y="237333"/>
                    <a:pt x="2943189" y="0"/>
                    <a:pt x="2650424" y="0"/>
                  </a:cubicBezTo>
                  <a:lnTo>
                    <a:pt x="530098" y="0"/>
                  </a:lnTo>
                  <a:cubicBezTo>
                    <a:pt x="237333" y="0"/>
                    <a:pt x="0" y="237333"/>
                    <a:pt x="0" y="530098"/>
                  </a:cubicBezTo>
                  <a:close/>
                </a:path>
              </a:pathLst>
            </a:custGeom>
            <a:solidFill>
              <a:schemeClr val="bg1"/>
            </a:solidFill>
            <a:ln>
              <a:noFill/>
            </a:ln>
            <a:effectLst>
              <a:outerShdw blurRad="63360" sx="102000" sy="102000" algn="ctr" rotWithShape="0">
                <a:srgbClr val="000000">
                  <a:alpha val="40000"/>
                </a:srgb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700" b="0" strike="noStrike" spc="-1">
                <a:solidFill>
                  <a:schemeClr val="lt1"/>
                </a:solidFill>
                <a:latin typeface="Calibri"/>
              </a:endParaRPr>
            </a:p>
          </p:txBody>
        </p:sp>
        <p:sp>
          <p:nvSpPr>
            <p:cNvPr id="454" name="ZoneTexte 10"/>
            <p:cNvSpPr/>
            <p:nvPr/>
          </p:nvSpPr>
          <p:spPr>
            <a:xfrm>
              <a:off x="13320720" y="2716560"/>
              <a:ext cx="378540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br>
                <a:rPr sz="4200"/>
              </a:br>
              <a:endParaRPr lang="en-US" sz="4200" b="0" strike="noStrike" spc="-1">
                <a:solidFill>
                  <a:srgbClr val="000000"/>
                </a:solidFill>
                <a:latin typeface="Arial"/>
              </a:endParaRPr>
            </a:p>
          </p:txBody>
        </p:sp>
        <p:sp>
          <p:nvSpPr>
            <p:cNvPr id="455" name="ZoneTexte 17"/>
            <p:cNvSpPr/>
            <p:nvPr/>
          </p:nvSpPr>
          <p:spPr>
            <a:xfrm>
              <a:off x="12928680" y="5376960"/>
              <a:ext cx="4415040" cy="511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fr-FR" sz="3000" b="1" strike="noStrike" spc="-1">
                  <a:solidFill>
                    <a:schemeClr val="dk1"/>
                  </a:solidFill>
                  <a:latin typeface="Calibri"/>
                </a:rPr>
                <a:t>En automatisant les tâches fastidieuses, les machines </a:t>
              </a:r>
              <a:r>
                <a:rPr lang="fr-FR" sz="3000" b="1" strike="noStrike" spc="-1">
                  <a:solidFill>
                    <a:schemeClr val="accent6">
                      <a:lumMod val="75000"/>
                    </a:schemeClr>
                  </a:solidFill>
                  <a:latin typeface="Calibri"/>
                </a:rPr>
                <a:t>réduisent les erreurs </a:t>
              </a:r>
              <a:r>
                <a:rPr lang="fr-FR" sz="3000" b="1" strike="noStrike" spc="-1">
                  <a:solidFill>
                    <a:schemeClr val="dk1"/>
                  </a:solidFill>
                  <a:latin typeface="Calibri"/>
                </a:rPr>
                <a:t>et éliminent les produits ou services défectueux. Cela permet aux entreprises d'économiser </a:t>
              </a:r>
              <a:r>
                <a:rPr lang="fr-FR" sz="3000" b="1" strike="noStrike" spc="-1">
                  <a:solidFill>
                    <a:schemeClr val="accent6">
                      <a:lumMod val="75000"/>
                    </a:schemeClr>
                  </a:solidFill>
                  <a:latin typeface="Calibri"/>
                </a:rPr>
                <a:t>de l'argent</a:t>
              </a:r>
              <a:r>
                <a:rPr lang="fr-FR" sz="3000" b="1" strike="noStrike" spc="-1">
                  <a:solidFill>
                    <a:schemeClr val="dk1"/>
                  </a:solidFill>
                  <a:latin typeface="Calibri"/>
                </a:rPr>
                <a:t>.</a:t>
              </a:r>
              <a:endParaRPr lang="en-US" sz="3000" b="0" strike="noStrike" spc="-1">
                <a:solidFill>
                  <a:srgbClr val="000000"/>
                </a:solidFill>
                <a:latin typeface="Arial"/>
              </a:endParaRPr>
            </a:p>
          </p:txBody>
        </p:sp>
      </p:grpSp>
      <p:pic>
        <p:nvPicPr>
          <p:cNvPr id="456" name="Image 31"/>
          <p:cNvPicPr/>
          <p:nvPr/>
        </p:nvPicPr>
        <p:blipFill>
          <a:blip r:embed="rId2"/>
          <a:stretch/>
        </p:blipFill>
        <p:spPr>
          <a:xfrm>
            <a:off x="1067760" y="-23760"/>
            <a:ext cx="2162880" cy="1438560"/>
          </a:xfrm>
          <a:prstGeom prst="rect">
            <a:avLst/>
          </a:prstGeom>
          <a:ln w="0">
            <a:noFill/>
          </a:ln>
        </p:spPr>
      </p:pic>
      <p:sp>
        <p:nvSpPr>
          <p:cNvPr id="457" name="Freeform 8"/>
          <p:cNvSpPr/>
          <p:nvPr/>
        </p:nvSpPr>
        <p:spPr>
          <a:xfrm>
            <a:off x="1287360" y="2628360"/>
            <a:ext cx="5276160" cy="1846440"/>
          </a:xfrm>
          <a:custGeom>
            <a:avLst/>
            <a:gdLst>
              <a:gd name="textAreaLeft" fmla="*/ 0 w 5276160"/>
              <a:gd name="textAreaRight" fmla="*/ 5276520 w 5276160"/>
              <a:gd name="textAreaTop" fmla="*/ 0 h 1846440"/>
              <a:gd name="textAreaBottom" fmla="*/ 1846800 h 18464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ts val="3713"/>
              </a:lnSpc>
            </a:pPr>
            <a:endParaRPr lang="en-US" sz="3000" b="0" strike="noStrike" spc="-1">
              <a:solidFill>
                <a:srgbClr val="FFFFFF"/>
              </a:solidFill>
              <a:latin typeface="Arial"/>
            </a:endParaRPr>
          </a:p>
          <a:p>
            <a:pPr algn="ctr" defTabSz="914400">
              <a:lnSpc>
                <a:spcPts val="3713"/>
              </a:lnSpc>
            </a:pPr>
            <a:r>
              <a:rPr lang="fr-FR" sz="3000" b="1" strike="noStrike" spc="-1">
                <a:solidFill>
                  <a:schemeClr val="lt1"/>
                </a:solidFill>
                <a:latin typeface="agrandirtext_bold"/>
              </a:rPr>
              <a:t>Un processus plus simple</a:t>
            </a:r>
            <a:endParaRPr lang="en-US" sz="3000" b="0" strike="noStrike" spc="-1">
              <a:solidFill>
                <a:srgbClr val="FFFFFF"/>
              </a:solidFill>
              <a:latin typeface="Arial"/>
            </a:endParaRPr>
          </a:p>
          <a:p>
            <a:pPr defTabSz="914400">
              <a:lnSpc>
                <a:spcPct val="100000"/>
              </a:lnSpc>
            </a:pPr>
            <a:br>
              <a:rPr sz="3000"/>
            </a:br>
            <a:endParaRPr lang="en-US" sz="3000" b="0" strike="noStrike" spc="-1">
              <a:solidFill>
                <a:srgbClr val="FFFFFF"/>
              </a:solidFill>
              <a:latin typeface="Arial"/>
            </a:endParaRPr>
          </a:p>
        </p:txBody>
      </p:sp>
      <p:sp>
        <p:nvSpPr>
          <p:cNvPr id="458" name="Ellipse 57"/>
          <p:cNvSpPr/>
          <p:nvPr/>
        </p:nvSpPr>
        <p:spPr>
          <a:xfrm>
            <a:off x="2676240" y="3870360"/>
            <a:ext cx="2440080" cy="1846440"/>
          </a:xfrm>
          <a:prstGeom prst="ellipse">
            <a:avLst/>
          </a:prstGeom>
          <a:solidFill>
            <a:schemeClr val="accent2">
              <a:lumMod val="20000"/>
              <a:lumOff val="80000"/>
            </a:schemeClr>
          </a:solidFill>
          <a:ln w="76200">
            <a:solidFill>
              <a:srgbClr val="FFFFFF"/>
            </a:solidFill>
            <a:round/>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6600" b="1" strike="noStrike" spc="-1">
                <a:solidFill>
                  <a:schemeClr val="accent2">
                    <a:lumMod val="75000"/>
                  </a:schemeClr>
                </a:solidFill>
                <a:latin typeface="Times New Roman"/>
              </a:rPr>
              <a:t>1</a:t>
            </a:r>
            <a:endParaRPr lang="en-US" sz="6600" b="0" strike="noStrike" spc="-1">
              <a:solidFill>
                <a:srgbClr val="000000"/>
              </a:solidFill>
              <a:latin typeface="Arial"/>
            </a:endParaRPr>
          </a:p>
        </p:txBody>
      </p:sp>
      <p:sp>
        <p:nvSpPr>
          <p:cNvPr id="459" name="Freeform 8"/>
          <p:cNvSpPr/>
          <p:nvPr/>
        </p:nvSpPr>
        <p:spPr>
          <a:xfrm>
            <a:off x="6858720" y="2628360"/>
            <a:ext cx="5578560" cy="2190240"/>
          </a:xfrm>
          <a:custGeom>
            <a:avLst/>
            <a:gdLst>
              <a:gd name="textAreaLeft" fmla="*/ 0 w 5578560"/>
              <a:gd name="textAreaRight" fmla="*/ 5578920 w 5578560"/>
              <a:gd name="textAreaTop" fmla="*/ 0 h 2190240"/>
              <a:gd name="textAreaBottom" fmla="*/ 2190600 h 21902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ts val="3713"/>
              </a:lnSpc>
            </a:pPr>
            <a:endParaRPr lang="en-US" sz="3000" b="0" strike="noStrike" spc="-1">
              <a:solidFill>
                <a:srgbClr val="FFFFFF"/>
              </a:solidFill>
              <a:latin typeface="Arial"/>
            </a:endParaRPr>
          </a:p>
          <a:p>
            <a:pPr algn="ctr" defTabSz="914400">
              <a:lnSpc>
                <a:spcPct val="100000"/>
              </a:lnSpc>
            </a:pPr>
            <a:r>
              <a:rPr lang="fr-FR" sz="3000" b="1" strike="noStrike" spc="-1">
                <a:solidFill>
                  <a:schemeClr val="lt1"/>
                </a:solidFill>
                <a:latin typeface="Calibri"/>
              </a:rPr>
              <a:t>De meilleurs produits et services</a:t>
            </a:r>
            <a:endParaRPr lang="en-US" sz="3000" b="0" strike="noStrike" spc="-1">
              <a:solidFill>
                <a:srgbClr val="FFFFFF"/>
              </a:solidFill>
              <a:latin typeface="Arial"/>
            </a:endParaRPr>
          </a:p>
          <a:p>
            <a:pPr defTabSz="914400">
              <a:lnSpc>
                <a:spcPct val="100000"/>
              </a:lnSpc>
            </a:pPr>
            <a:br>
              <a:rPr sz="3000"/>
            </a:br>
            <a:endParaRPr lang="en-US" sz="3000" b="0" strike="noStrike" spc="-1">
              <a:solidFill>
                <a:srgbClr val="FFFFFF"/>
              </a:solidFill>
              <a:latin typeface="Arial"/>
            </a:endParaRPr>
          </a:p>
        </p:txBody>
      </p:sp>
      <p:sp>
        <p:nvSpPr>
          <p:cNvPr id="460" name="Ellipse 59"/>
          <p:cNvSpPr/>
          <p:nvPr/>
        </p:nvSpPr>
        <p:spPr>
          <a:xfrm>
            <a:off x="8496360" y="4014000"/>
            <a:ext cx="2340000" cy="1989360"/>
          </a:xfrm>
          <a:prstGeom prst="ellipse">
            <a:avLst/>
          </a:prstGeom>
          <a:solidFill>
            <a:schemeClr val="accent2">
              <a:lumMod val="20000"/>
              <a:lumOff val="80000"/>
            </a:schemeClr>
          </a:solidFill>
          <a:ln w="76200">
            <a:solidFill>
              <a:srgbClr val="FFFFFF"/>
            </a:solidFill>
            <a:round/>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6600" b="1" strike="noStrike" spc="-1">
                <a:solidFill>
                  <a:schemeClr val="accent2">
                    <a:lumMod val="75000"/>
                  </a:schemeClr>
                </a:solidFill>
                <a:latin typeface="Times New Roman"/>
              </a:rPr>
              <a:t>2</a:t>
            </a:r>
            <a:endParaRPr lang="en-US" sz="6600" b="0" strike="noStrike" spc="-1">
              <a:solidFill>
                <a:srgbClr val="000000"/>
              </a:solidFill>
              <a:latin typeface="Arial"/>
            </a:endParaRPr>
          </a:p>
        </p:txBody>
      </p:sp>
      <p:sp>
        <p:nvSpPr>
          <p:cNvPr id="461" name="Freeform 8"/>
          <p:cNvSpPr/>
          <p:nvPr/>
        </p:nvSpPr>
        <p:spPr>
          <a:xfrm>
            <a:off x="12579120" y="2628360"/>
            <a:ext cx="5271480" cy="2026800"/>
          </a:xfrm>
          <a:custGeom>
            <a:avLst/>
            <a:gdLst>
              <a:gd name="textAreaLeft" fmla="*/ 0 w 5271480"/>
              <a:gd name="textAreaRight" fmla="*/ 5271840 w 5271480"/>
              <a:gd name="textAreaTop" fmla="*/ 0 h 2026800"/>
              <a:gd name="textAreaBottom" fmla="*/ 2027160 h 20268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ts val="3713"/>
              </a:lnSpc>
            </a:pPr>
            <a:endParaRPr lang="en-US" sz="3000" b="0" strike="noStrike" spc="-1">
              <a:solidFill>
                <a:srgbClr val="FFFFFF"/>
              </a:solidFill>
              <a:latin typeface="Arial"/>
            </a:endParaRPr>
          </a:p>
          <a:p>
            <a:pPr algn="ctr" defTabSz="914400">
              <a:lnSpc>
                <a:spcPts val="3713"/>
              </a:lnSpc>
            </a:pPr>
            <a:r>
              <a:rPr lang="fr-FR" sz="3000" b="1" strike="noStrike" spc="-1">
                <a:solidFill>
                  <a:schemeClr val="lt1"/>
                </a:solidFill>
                <a:latin typeface="agrandirtext_bold"/>
              </a:rPr>
              <a:t>Réduction des coûts</a:t>
            </a:r>
            <a:endParaRPr lang="en-US" sz="3000" b="0" strike="noStrike" spc="-1">
              <a:solidFill>
                <a:srgbClr val="FFFFFF"/>
              </a:solidFill>
              <a:latin typeface="Arial"/>
            </a:endParaRPr>
          </a:p>
          <a:p>
            <a:pPr defTabSz="914400">
              <a:lnSpc>
                <a:spcPct val="100000"/>
              </a:lnSpc>
            </a:pPr>
            <a:br>
              <a:rPr sz="3000"/>
            </a:br>
            <a:endParaRPr lang="en-US" sz="3000" b="0" strike="noStrike" spc="-1">
              <a:solidFill>
                <a:srgbClr val="FFFFFF"/>
              </a:solidFill>
              <a:latin typeface="Arial"/>
            </a:endParaRPr>
          </a:p>
        </p:txBody>
      </p:sp>
      <p:sp>
        <p:nvSpPr>
          <p:cNvPr id="462" name="Ellipse 61"/>
          <p:cNvSpPr/>
          <p:nvPr/>
        </p:nvSpPr>
        <p:spPr>
          <a:xfrm>
            <a:off x="14124600" y="3777120"/>
            <a:ext cx="2162880" cy="1756440"/>
          </a:xfrm>
          <a:prstGeom prst="ellipse">
            <a:avLst/>
          </a:prstGeom>
          <a:solidFill>
            <a:schemeClr val="accent2">
              <a:lumMod val="20000"/>
              <a:lumOff val="80000"/>
            </a:schemeClr>
          </a:solidFill>
          <a:ln w="76200">
            <a:solidFill>
              <a:srgbClr val="FFFFFF"/>
            </a:solidFill>
            <a:round/>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fr-FR" sz="6600" b="1" strike="noStrike" spc="-1">
                <a:solidFill>
                  <a:schemeClr val="accent2">
                    <a:lumMod val="75000"/>
                  </a:schemeClr>
                </a:solidFill>
                <a:latin typeface="Times New Roman"/>
              </a:rPr>
              <a:t>3</a:t>
            </a:r>
            <a:endParaRPr lang="en-US" sz="6600" b="0" strike="noStrike" spc="-1">
              <a:solidFill>
                <a:srgbClr val="000000"/>
              </a:solidFill>
              <a:latin typeface="Arial"/>
            </a:endParaRPr>
          </a:p>
        </p:txBody>
      </p:sp>
      <p:sp>
        <p:nvSpPr>
          <p:cNvPr id="463" name="Freeform 8"/>
          <p:cNvSpPr/>
          <p:nvPr/>
        </p:nvSpPr>
        <p:spPr>
          <a:xfrm rot="16200000">
            <a:off x="-1127520" y="4956480"/>
            <a:ext cx="3218400" cy="1221840"/>
          </a:xfrm>
          <a:custGeom>
            <a:avLst/>
            <a:gdLst>
              <a:gd name="textAreaLeft" fmla="*/ 0 w 3218400"/>
              <a:gd name="textAreaRight" fmla="*/ 3218760 w 3218400"/>
              <a:gd name="textAreaTop" fmla="*/ 0 h 1221840"/>
              <a:gd name="textAreaBottom" fmla="*/ 1222200 h 12218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ts val="3713"/>
              </a:lnSpc>
            </a:pPr>
            <a:endParaRPr lang="en-US" sz="3000" b="0" strike="noStrike" spc="-1">
              <a:solidFill>
                <a:srgbClr val="FFFFFF"/>
              </a:solidFill>
              <a:latin typeface="Arial"/>
            </a:endParaRPr>
          </a:p>
          <a:p>
            <a:pPr algn="ctr" defTabSz="914400">
              <a:lnSpc>
                <a:spcPct val="100000"/>
              </a:lnSpc>
            </a:pPr>
            <a:r>
              <a:rPr lang="fr-FR" sz="3000" b="1" strike="noStrike" spc="-1">
                <a:solidFill>
                  <a:schemeClr val="lt1"/>
                </a:solidFill>
                <a:latin typeface="Times New Roman"/>
              </a:rPr>
              <a:t>AVANTAGES</a:t>
            </a:r>
            <a:endParaRPr lang="en-US" sz="3000" b="0" strike="noStrike" spc="-1">
              <a:solidFill>
                <a:srgbClr val="FFFFFF"/>
              </a:solidFill>
              <a:latin typeface="Arial"/>
            </a:endParaRPr>
          </a:p>
          <a:p>
            <a:pPr defTabSz="914400">
              <a:lnSpc>
                <a:spcPct val="100000"/>
              </a:lnSpc>
            </a:pPr>
            <a:br>
              <a:rPr sz="3000"/>
            </a:br>
            <a:endParaRPr lang="en-US" sz="3000" b="0" strike="noStrike" spc="-1">
              <a:solidFill>
                <a:srgbClr val="FFFFFF"/>
              </a:solidFill>
              <a:latin typeface="Arial"/>
            </a:endParaRPr>
          </a:p>
        </p:txBody>
      </p:sp>
      <p:sp>
        <p:nvSpPr>
          <p:cNvPr id="464" name="Rectangle 5"/>
          <p:cNvSpPr/>
          <p:nvPr/>
        </p:nvSpPr>
        <p:spPr>
          <a:xfrm>
            <a:off x="0" y="-276840"/>
            <a:ext cx="276840" cy="553680"/>
          </a:xfrm>
          <a:prstGeom prst="rect">
            <a:avLst/>
          </a:prstGeom>
          <a:noFill/>
          <a:ln w="0">
            <a:noFill/>
          </a:ln>
        </p:spPr>
        <p:style>
          <a:lnRef idx="0">
            <a:scrgbClr r="0" g="0" b="0"/>
          </a:lnRef>
          <a:fillRef idx="0">
            <a:scrgbClr r="0" g="0" b="0"/>
          </a:fillRef>
          <a:effectRef idx="0">
            <a:scrgbClr r="0" g="0" b="0"/>
          </a:effectRef>
          <a:fontRef idx="minor"/>
        </p:style>
        <p:txBody>
          <a:bodyPr wrap="none" lIns="137160" tIns="68760" rIns="137160" bIns="68760" numCol="1" spcCol="0" anchor="ctr">
            <a:spAutoFit/>
          </a:bodyPr>
          <a:lstStyle/>
          <a:p>
            <a:pPr defTabSz="914400">
              <a:lnSpc>
                <a:spcPct val="100000"/>
              </a:lnSpc>
            </a:pPr>
            <a:endParaRPr lang="fr-FR" sz="2700" b="0" strike="noStrike" spc="-1">
              <a:solidFill>
                <a:schemeClr val="dk1"/>
              </a:solidFill>
              <a:latin typeface="Calibri"/>
            </a:endParaRPr>
          </a:p>
        </p:txBody>
      </p:sp>
      <p:sp>
        <p:nvSpPr>
          <p:cNvPr id="465" name="Rectangle 6"/>
          <p:cNvSpPr/>
          <p:nvPr/>
        </p:nvSpPr>
        <p:spPr>
          <a:xfrm>
            <a:off x="228600" y="-48240"/>
            <a:ext cx="276840" cy="553680"/>
          </a:xfrm>
          <a:prstGeom prst="rect">
            <a:avLst/>
          </a:prstGeom>
          <a:noFill/>
          <a:ln w="0">
            <a:noFill/>
          </a:ln>
        </p:spPr>
        <p:style>
          <a:lnRef idx="0">
            <a:scrgbClr r="0" g="0" b="0"/>
          </a:lnRef>
          <a:fillRef idx="0">
            <a:scrgbClr r="0" g="0" b="0"/>
          </a:fillRef>
          <a:effectRef idx="0">
            <a:scrgbClr r="0" g="0" b="0"/>
          </a:effectRef>
          <a:fontRef idx="minor"/>
        </p:style>
        <p:txBody>
          <a:bodyPr wrap="none" lIns="137160" tIns="68760" rIns="137160" bIns="68760" numCol="1" spcCol="0" anchor="ctr">
            <a:spAutoFit/>
          </a:bodyPr>
          <a:lstStyle/>
          <a:p>
            <a:pPr defTabSz="914400">
              <a:lnSpc>
                <a:spcPct val="100000"/>
              </a:lnSpc>
            </a:pPr>
            <a:endParaRPr lang="fr-FR" sz="2700" b="0" strike="noStrike" spc="-1">
              <a:solidFill>
                <a:schemeClr val="dk1"/>
              </a:solidFill>
              <a:latin typeface="Calibri"/>
            </a:endParaRPr>
          </a:p>
        </p:txBody>
      </p:sp>
      <p:sp>
        <p:nvSpPr>
          <p:cNvPr id="466" name="Rectangle 7"/>
          <p:cNvSpPr/>
          <p:nvPr/>
        </p:nvSpPr>
        <p:spPr>
          <a:xfrm>
            <a:off x="457200" y="180360"/>
            <a:ext cx="276840" cy="553680"/>
          </a:xfrm>
          <a:prstGeom prst="rect">
            <a:avLst/>
          </a:prstGeom>
          <a:noFill/>
          <a:ln w="0">
            <a:noFill/>
          </a:ln>
        </p:spPr>
        <p:style>
          <a:lnRef idx="0">
            <a:scrgbClr r="0" g="0" b="0"/>
          </a:lnRef>
          <a:fillRef idx="0">
            <a:scrgbClr r="0" g="0" b="0"/>
          </a:fillRef>
          <a:effectRef idx="0">
            <a:scrgbClr r="0" g="0" b="0"/>
          </a:effectRef>
          <a:fontRef idx="minor"/>
        </p:style>
        <p:txBody>
          <a:bodyPr wrap="none" lIns="137160" tIns="68760" rIns="137160" bIns="68760" numCol="1" spcCol="0" anchor="ctr">
            <a:spAutoFit/>
          </a:bodyPr>
          <a:lstStyle/>
          <a:p>
            <a:pPr defTabSz="914400">
              <a:lnSpc>
                <a:spcPct val="100000"/>
              </a:lnSpc>
            </a:pPr>
            <a:endParaRPr lang="fr-FR" sz="2700" b="0" strike="noStrike" spc="-1">
              <a:solidFill>
                <a:schemeClr val="dk1"/>
              </a:solidFill>
              <a:latin typeface="Calibri"/>
            </a:endParaRPr>
          </a:p>
        </p:txBody>
      </p:sp>
      <p:sp>
        <p:nvSpPr>
          <p:cNvPr id="467" name="Freeform 15"/>
          <p:cNvSpPr/>
          <p:nvPr/>
        </p:nvSpPr>
        <p:spPr>
          <a:xfrm>
            <a:off x="16802640" y="32400"/>
            <a:ext cx="1422360" cy="1180440"/>
          </a:xfrm>
          <a:custGeom>
            <a:avLst/>
            <a:gdLst>
              <a:gd name="textAreaLeft" fmla="*/ 0 w 1422360"/>
              <a:gd name="textAreaRight" fmla="*/ 1422720 w 1422360"/>
              <a:gd name="textAreaTop" fmla="*/ 0 h 1180440"/>
              <a:gd name="textAreaBottom" fmla="*/ 1180800 h 118044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grpSp>
        <p:nvGrpSpPr>
          <p:cNvPr id="468" name="Group 2"/>
          <p:cNvGrpSpPr/>
          <p:nvPr/>
        </p:nvGrpSpPr>
        <p:grpSpPr>
          <a:xfrm>
            <a:off x="15552720" y="557640"/>
            <a:ext cx="1140840" cy="470880"/>
            <a:chOff x="15552720" y="557640"/>
            <a:chExt cx="1140840" cy="470880"/>
          </a:xfrm>
        </p:grpSpPr>
        <p:grpSp>
          <p:nvGrpSpPr>
            <p:cNvPr id="469" name="Group 3"/>
            <p:cNvGrpSpPr/>
            <p:nvPr/>
          </p:nvGrpSpPr>
          <p:grpSpPr>
            <a:xfrm>
              <a:off x="15552720" y="557640"/>
              <a:ext cx="470880" cy="470880"/>
              <a:chOff x="15552720" y="557640"/>
              <a:chExt cx="470880" cy="470880"/>
            </a:xfrm>
          </p:grpSpPr>
          <p:sp>
            <p:nvSpPr>
              <p:cNvPr id="470" name="Freeform 4"/>
              <p:cNvSpPr/>
              <p:nvPr/>
            </p:nvSpPr>
            <p:spPr>
              <a:xfrm>
                <a:off x="15552720" y="557640"/>
                <a:ext cx="470880" cy="470880"/>
              </a:xfrm>
              <a:custGeom>
                <a:avLst/>
                <a:gdLst>
                  <a:gd name="textAreaLeft" fmla="*/ 0 w 470880"/>
                  <a:gd name="textAreaRight" fmla="*/ 471240 w 470880"/>
                  <a:gd name="textAreaTop" fmla="*/ 0 h 470880"/>
                  <a:gd name="textAreaBottom" fmla="*/ 471240 h 470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71" name="TextBox 5"/>
              <p:cNvSpPr/>
              <p:nvPr/>
            </p:nvSpPr>
            <p:spPr>
              <a:xfrm>
                <a:off x="15597000" y="579600"/>
                <a:ext cx="382320" cy="404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fr-FR" sz="1800" b="0" strike="noStrike" spc="-1">
                  <a:solidFill>
                    <a:schemeClr val="dk1"/>
                  </a:solidFill>
                  <a:latin typeface="Calibri"/>
                </a:endParaRPr>
              </a:p>
            </p:txBody>
          </p:sp>
        </p:grpSp>
        <p:grpSp>
          <p:nvGrpSpPr>
            <p:cNvPr id="472" name="Group 6"/>
            <p:cNvGrpSpPr/>
            <p:nvPr/>
          </p:nvGrpSpPr>
          <p:grpSpPr>
            <a:xfrm>
              <a:off x="15776280" y="557640"/>
              <a:ext cx="470880" cy="470880"/>
              <a:chOff x="15776280" y="557640"/>
              <a:chExt cx="470880" cy="470880"/>
            </a:xfrm>
          </p:grpSpPr>
          <p:sp>
            <p:nvSpPr>
              <p:cNvPr id="473" name="Freeform 7"/>
              <p:cNvSpPr/>
              <p:nvPr/>
            </p:nvSpPr>
            <p:spPr>
              <a:xfrm>
                <a:off x="15776280" y="557640"/>
                <a:ext cx="470880" cy="470880"/>
              </a:xfrm>
              <a:custGeom>
                <a:avLst/>
                <a:gdLst>
                  <a:gd name="textAreaLeft" fmla="*/ 0 w 470880"/>
                  <a:gd name="textAreaRight" fmla="*/ 471240 w 470880"/>
                  <a:gd name="textAreaTop" fmla="*/ 0 h 470880"/>
                  <a:gd name="textAreaBottom" fmla="*/ 471240 h 470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74" name="TextBox 8"/>
              <p:cNvSpPr/>
              <p:nvPr/>
            </p:nvSpPr>
            <p:spPr>
              <a:xfrm>
                <a:off x="15820200" y="579600"/>
                <a:ext cx="382320" cy="404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fr-FR" sz="1800" b="0" strike="noStrike" spc="-1">
                  <a:solidFill>
                    <a:schemeClr val="dk1"/>
                  </a:solidFill>
                  <a:latin typeface="Calibri"/>
                </a:endParaRPr>
              </a:p>
            </p:txBody>
          </p:sp>
        </p:grpSp>
        <p:grpSp>
          <p:nvGrpSpPr>
            <p:cNvPr id="475" name="Group 9"/>
            <p:cNvGrpSpPr/>
            <p:nvPr/>
          </p:nvGrpSpPr>
          <p:grpSpPr>
            <a:xfrm>
              <a:off x="15999480" y="557640"/>
              <a:ext cx="470880" cy="470880"/>
              <a:chOff x="15999480" y="557640"/>
              <a:chExt cx="470880" cy="470880"/>
            </a:xfrm>
          </p:grpSpPr>
          <p:sp>
            <p:nvSpPr>
              <p:cNvPr id="476" name="Freeform 10"/>
              <p:cNvSpPr/>
              <p:nvPr/>
            </p:nvSpPr>
            <p:spPr>
              <a:xfrm>
                <a:off x="15999480" y="557640"/>
                <a:ext cx="470880" cy="470880"/>
              </a:xfrm>
              <a:custGeom>
                <a:avLst/>
                <a:gdLst>
                  <a:gd name="textAreaLeft" fmla="*/ 0 w 470880"/>
                  <a:gd name="textAreaRight" fmla="*/ 471240 w 470880"/>
                  <a:gd name="textAreaTop" fmla="*/ 0 h 470880"/>
                  <a:gd name="textAreaBottom" fmla="*/ 471240 h 470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77" name="TextBox 11"/>
              <p:cNvSpPr/>
              <p:nvPr/>
            </p:nvSpPr>
            <p:spPr>
              <a:xfrm>
                <a:off x="16043760" y="579600"/>
                <a:ext cx="382320" cy="404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fr-FR" sz="1800" b="0" strike="noStrike" spc="-1">
                  <a:solidFill>
                    <a:schemeClr val="dk1"/>
                  </a:solidFill>
                  <a:latin typeface="Calibri"/>
                </a:endParaRPr>
              </a:p>
            </p:txBody>
          </p:sp>
        </p:grpSp>
        <p:grpSp>
          <p:nvGrpSpPr>
            <p:cNvPr id="478" name="Group 12"/>
            <p:cNvGrpSpPr/>
            <p:nvPr/>
          </p:nvGrpSpPr>
          <p:grpSpPr>
            <a:xfrm>
              <a:off x="16222680" y="557640"/>
              <a:ext cx="470880" cy="470880"/>
              <a:chOff x="16222680" y="557640"/>
              <a:chExt cx="470880" cy="470880"/>
            </a:xfrm>
          </p:grpSpPr>
          <p:sp>
            <p:nvSpPr>
              <p:cNvPr id="479" name="Freeform 13"/>
              <p:cNvSpPr/>
              <p:nvPr/>
            </p:nvSpPr>
            <p:spPr>
              <a:xfrm>
                <a:off x="16222680" y="557640"/>
                <a:ext cx="470880" cy="470880"/>
              </a:xfrm>
              <a:custGeom>
                <a:avLst/>
                <a:gdLst>
                  <a:gd name="textAreaLeft" fmla="*/ 0 w 470880"/>
                  <a:gd name="textAreaRight" fmla="*/ 471240 w 470880"/>
                  <a:gd name="textAreaTop" fmla="*/ 0 h 470880"/>
                  <a:gd name="textAreaBottom" fmla="*/ 471240 h 470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80" name="TextBox 14"/>
              <p:cNvSpPr/>
              <p:nvPr/>
            </p:nvSpPr>
            <p:spPr>
              <a:xfrm>
                <a:off x="16266960" y="579600"/>
                <a:ext cx="382320" cy="404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fr-FR" sz="1800" b="0" strike="noStrike" spc="-1">
                  <a:solidFill>
                    <a:schemeClr val="dk1"/>
                  </a:solidFill>
                  <a:latin typeface="Calibri"/>
                </a:endParaRPr>
              </a:p>
            </p:txBody>
          </p:sp>
        </p:grpSp>
      </p:grpSp>
      <p:pic>
        <p:nvPicPr>
          <p:cNvPr id="481" name="Picture 6" descr="Le deep learning pour développer des filets intelligents de chalutiers au  coeur du projet Game of Trawls"/>
          <p:cNvPicPr/>
          <p:nvPr/>
        </p:nvPicPr>
        <p:blipFill>
          <a:blip r:embed="rId4"/>
          <a:stretch/>
        </p:blipFill>
        <p:spPr>
          <a:xfrm>
            <a:off x="964440" y="-62280"/>
            <a:ext cx="17283960" cy="10449360"/>
          </a:xfrm>
          <a:prstGeom prst="rect">
            <a:avLst/>
          </a:prstGeom>
          <a:ln w="0">
            <a:noFill/>
          </a:ln>
        </p:spPr>
      </p:pic>
      <p:pic>
        <p:nvPicPr>
          <p:cNvPr id="482" name="Picture 8" descr="Sénégal : La descente aux enfers des pêcheurs artisanaux"/>
          <p:cNvPicPr/>
          <p:nvPr/>
        </p:nvPicPr>
        <p:blipFill>
          <a:blip r:embed="rId5"/>
          <a:stretch/>
        </p:blipFill>
        <p:spPr>
          <a:xfrm>
            <a:off x="938520" y="-91080"/>
            <a:ext cx="8355600" cy="45450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 calcmode="lin" valueType="num">
                                      <p:cBhvr additive="repl">
                                        <p:cTn id="7" dur="500" fill="hold"/>
                                        <p:tgtEl>
                                          <p:spTgt spid="445"/>
                                        </p:tgtEl>
                                        <p:attrNameLst>
                                          <p:attrName>ppt_x</p:attrName>
                                        </p:attrNameLst>
                                      </p:cBhvr>
                                      <p:tavLst>
                                        <p:tav tm="0">
                                          <p:val>
                                            <p:strVal val="0-#ppt_w/2"/>
                                          </p:val>
                                        </p:tav>
                                        <p:tav tm="100000">
                                          <p:val>
                                            <p:strVal val="#ppt_x"/>
                                          </p:val>
                                        </p:tav>
                                      </p:tavLst>
                                    </p:anim>
                                    <p:anim calcmode="lin" valueType="num">
                                      <p:cBhvr additive="repl">
                                        <p:cTn id="8" dur="500" fill="hold"/>
                                        <p:tgtEl>
                                          <p:spTgt spid="4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48"/>
                                        </p:tgtEl>
                                        <p:attrNameLst>
                                          <p:attrName>style.visibility</p:attrName>
                                        </p:attrNameLst>
                                      </p:cBhvr>
                                      <p:to>
                                        <p:strVal val="visible"/>
                                      </p:to>
                                    </p:set>
                                    <p:anim calcmode="lin" valueType="num">
                                      <p:cBhvr additive="repl">
                                        <p:cTn id="13" dur="500" fill="hold"/>
                                        <p:tgtEl>
                                          <p:spTgt spid="448"/>
                                        </p:tgtEl>
                                        <p:attrNameLst>
                                          <p:attrName>ppt_x</p:attrName>
                                        </p:attrNameLst>
                                      </p:cBhvr>
                                      <p:tavLst>
                                        <p:tav tm="0">
                                          <p:val>
                                            <p:strVal val="1+#ppt_w/2"/>
                                          </p:val>
                                        </p:tav>
                                        <p:tav tm="100000">
                                          <p:val>
                                            <p:strVal val="#ppt_x"/>
                                          </p:val>
                                        </p:tav>
                                      </p:tavLst>
                                    </p:anim>
                                    <p:anim calcmode="lin" valueType="num">
                                      <p:cBhvr additive="repl">
                                        <p:cTn id="14" dur="5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52"/>
                                        </p:tgtEl>
                                        <p:attrNameLst>
                                          <p:attrName>style.visibility</p:attrName>
                                        </p:attrNameLst>
                                      </p:cBhvr>
                                      <p:to>
                                        <p:strVal val="visible"/>
                                      </p:to>
                                    </p:set>
                                    <p:anim calcmode="lin" valueType="num">
                                      <p:cBhvr additive="repl">
                                        <p:cTn id="19" dur="500" fill="hold"/>
                                        <p:tgtEl>
                                          <p:spTgt spid="452"/>
                                        </p:tgtEl>
                                        <p:attrNameLst>
                                          <p:attrName>ppt_x</p:attrName>
                                        </p:attrNameLst>
                                      </p:cBhvr>
                                      <p:tavLst>
                                        <p:tav tm="0">
                                          <p:val>
                                            <p:strVal val="1+#ppt_w/2"/>
                                          </p:val>
                                        </p:tav>
                                        <p:tav tm="100000">
                                          <p:val>
                                            <p:strVal val="#ppt_x"/>
                                          </p:val>
                                        </p:tav>
                                      </p:tavLst>
                                    </p:anim>
                                    <p:anim calcmode="lin" valueType="num">
                                      <p:cBhvr additive="repl">
                                        <p:cTn id="20" dur="500" fill="hold"/>
                                        <p:tgtEl>
                                          <p:spTgt spid="4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fill="hold" nodeType="clickEffect">
                                  <p:stCondLst>
                                    <p:cond delay="0"/>
                                  </p:stCondLst>
                                  <p:childTnLst>
                                    <p:set>
                                      <p:cBhvr>
                                        <p:cTn id="24" dur="1" fill="hold">
                                          <p:stCondLst>
                                            <p:cond delay="0"/>
                                          </p:stCondLst>
                                        </p:cTn>
                                        <p:tgtEl>
                                          <p:spTgt spid="481"/>
                                        </p:tgtEl>
                                        <p:attrNameLst>
                                          <p:attrName>style.visibility</p:attrName>
                                        </p:attrNameLst>
                                      </p:cBhvr>
                                      <p:to>
                                        <p:strVal val="visible"/>
                                      </p:to>
                                    </p:set>
                                    <p:animEffect transition="in" filter="fade">
                                      <p:cBhvr additive="repl">
                                        <p:cTn id="25" dur="1000"/>
                                        <p:tgtEl>
                                          <p:spTgt spid="481"/>
                                        </p:tgtEl>
                                      </p:cBhvr>
                                    </p:animEffect>
                                    <p:anim calcmode="lin" valueType="num">
                                      <p:cBhvr additive="repl">
                                        <p:cTn id="26" dur="1000" fill="hold"/>
                                        <p:tgtEl>
                                          <p:spTgt spid="481"/>
                                        </p:tgtEl>
                                        <p:attrNameLst>
                                          <p:attrName>ppt_x</p:attrName>
                                        </p:attrNameLst>
                                      </p:cBhvr>
                                      <p:tavLst>
                                        <p:tav tm="0">
                                          <p:val>
                                            <p:strVal val="#ppt_x"/>
                                          </p:val>
                                        </p:tav>
                                        <p:tav tm="100000">
                                          <p:val>
                                            <p:strVal val="#ppt_x"/>
                                          </p:val>
                                        </p:tav>
                                      </p:tavLst>
                                    </p:anim>
                                    <p:anim calcmode="lin" valueType="num">
                                      <p:cBhvr additive="repl">
                                        <p:cTn id="27" dur="1000" fill="hold"/>
                                        <p:tgtEl>
                                          <p:spTgt spid="48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82"/>
                                        </p:tgtEl>
                                        <p:attrNameLst>
                                          <p:attrName>style.visibility</p:attrName>
                                        </p:attrNameLst>
                                      </p:cBhvr>
                                      <p:to>
                                        <p:strVal val="visible"/>
                                      </p:to>
                                    </p:set>
                                    <p:animEffect transition="in" filter="randombar(horizontal)">
                                      <p:cBhvr additive="repl">
                                        <p:cTn id="32"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Rectangle 1"/>
          <p:cNvSpPr/>
          <p:nvPr/>
        </p:nvSpPr>
        <p:spPr>
          <a:xfrm>
            <a:off x="609480" y="1354320"/>
            <a:ext cx="16952040" cy="8888760"/>
          </a:xfrm>
          <a:prstGeom prst="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100" b="0" strike="noStrike" spc="-1">
              <a:solidFill>
                <a:schemeClr val="lt1"/>
              </a:solidFill>
              <a:latin typeface="Calibri"/>
            </a:endParaRPr>
          </a:p>
        </p:txBody>
      </p:sp>
      <p:sp>
        <p:nvSpPr>
          <p:cNvPr id="484" name="Rectangle 8"/>
          <p:cNvSpPr/>
          <p:nvPr/>
        </p:nvSpPr>
        <p:spPr>
          <a:xfrm>
            <a:off x="799920" y="2296800"/>
            <a:ext cx="5454000" cy="6649920"/>
          </a:xfrm>
          <a:prstGeom prst="rect">
            <a:avLst/>
          </a:prstGeom>
          <a:solidFill>
            <a:schemeClr val="bg1"/>
          </a:solidFill>
          <a:ln>
            <a:noFill/>
          </a:ln>
          <a:effectLst>
            <a:outerShdw blurRad="177840" dist="50760" dir="5400000" sx="101000" sy="101000" algn="ctr" rotWithShape="0">
              <a:srgbClr val="000000">
                <a:alpha val="18000"/>
              </a:srgbClr>
            </a:outerShdw>
          </a:effectLst>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fr-FR" sz="2100" b="0" strike="noStrike" spc="-1">
              <a:solidFill>
                <a:schemeClr val="lt1"/>
              </a:solidFill>
              <a:latin typeface="Calibri"/>
            </a:endParaRPr>
          </a:p>
        </p:txBody>
      </p:sp>
      <p:pic>
        <p:nvPicPr>
          <p:cNvPr id="485" name="Image 6"/>
          <p:cNvPicPr/>
          <p:nvPr/>
        </p:nvPicPr>
        <p:blipFill>
          <a:blip r:embed="rId2"/>
          <a:stretch/>
        </p:blipFill>
        <p:spPr>
          <a:xfrm>
            <a:off x="845640" y="3978360"/>
            <a:ext cx="5420880" cy="5368680"/>
          </a:xfrm>
          <a:prstGeom prst="rect">
            <a:avLst/>
          </a:prstGeom>
          <a:ln w="0">
            <a:noFill/>
          </a:ln>
        </p:spPr>
      </p:pic>
      <p:sp>
        <p:nvSpPr>
          <p:cNvPr id="486" name="TextBox 4"/>
          <p:cNvSpPr/>
          <p:nvPr/>
        </p:nvSpPr>
        <p:spPr>
          <a:xfrm>
            <a:off x="8010360" y="3813120"/>
            <a:ext cx="3809160" cy="1829160"/>
          </a:xfrm>
          <a:prstGeom prst="rect">
            <a:avLst/>
          </a:prstGeom>
          <a:noFill/>
          <a:ln w="38100">
            <a:solidFill>
              <a:srgbClr val="FFFFFF"/>
            </a:solidFill>
            <a:round/>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34200" tIns="34200" rIns="34200" bIns="34200" anchor="ctr">
            <a:noAutofit/>
          </a:bodyPr>
          <a:lstStyle/>
          <a:p>
            <a:pPr algn="ctr" defTabSz="914400">
              <a:lnSpc>
                <a:spcPts val="2659"/>
              </a:lnSpc>
            </a:pPr>
            <a:endParaRPr lang="en-US" sz="1800" b="0" strike="noStrike" spc="-1">
              <a:solidFill>
                <a:schemeClr val="dk1"/>
              </a:solidFill>
              <a:latin typeface="Calibri"/>
            </a:endParaRPr>
          </a:p>
        </p:txBody>
      </p:sp>
      <p:grpSp>
        <p:nvGrpSpPr>
          <p:cNvPr id="487" name="Group 20"/>
          <p:cNvGrpSpPr/>
          <p:nvPr/>
        </p:nvGrpSpPr>
        <p:grpSpPr>
          <a:xfrm>
            <a:off x="14626800" y="1603440"/>
            <a:ext cx="915480" cy="915480"/>
            <a:chOff x="14626800" y="1603440"/>
            <a:chExt cx="915480" cy="915480"/>
          </a:xfrm>
        </p:grpSpPr>
        <p:sp>
          <p:nvSpPr>
            <p:cNvPr id="488" name="Freeform 21"/>
            <p:cNvSpPr/>
            <p:nvPr/>
          </p:nvSpPr>
          <p:spPr>
            <a:xfrm>
              <a:off x="14626800" y="160344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6">
                <a:lumMod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489" name="TextBox 22"/>
            <p:cNvSpPr/>
            <p:nvPr/>
          </p:nvSpPr>
          <p:spPr>
            <a:xfrm>
              <a:off x="14712480" y="1646280"/>
              <a:ext cx="743760" cy="786600"/>
            </a:xfrm>
            <a:prstGeom prst="rect">
              <a:avLst/>
            </a:prstGeom>
            <a:solidFill>
              <a:schemeClr val="accent6">
                <a:lumMod val="50000"/>
              </a:schemeClr>
            </a:solid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490" name="Freeform 8"/>
          <p:cNvSpPr/>
          <p:nvPr/>
        </p:nvSpPr>
        <p:spPr>
          <a:xfrm>
            <a:off x="816480" y="2309040"/>
            <a:ext cx="5420880" cy="1398240"/>
          </a:xfrm>
          <a:custGeom>
            <a:avLst/>
            <a:gdLst>
              <a:gd name="textAreaLeft" fmla="*/ 0 w 5420880"/>
              <a:gd name="textAreaRight" fmla="*/ 5421600 w 5420880"/>
              <a:gd name="textAreaTop" fmla="*/ 0 h 1398240"/>
              <a:gd name="textAreaBottom" fmla="*/ 1398960 h 13982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fr-FR" sz="2000" b="1" strike="noStrike" spc="-1">
                <a:solidFill>
                  <a:schemeClr val="lt1"/>
                </a:solidFill>
                <a:latin typeface="Aptos"/>
                <a:ea typeface="Times New Roman"/>
              </a:rPr>
              <a:t>Une limite  se réfère à une contrainte ou une restriction qui restreint les capacités, les performances ou les fonctionnalités d'une chose</a:t>
            </a:r>
            <a:r>
              <a:rPr lang="fr-FR" sz="1800" b="1" strike="noStrike" spc="-1">
                <a:solidFill>
                  <a:schemeClr val="lt1"/>
                </a:solidFill>
                <a:latin typeface="Aptos"/>
                <a:ea typeface="Times New Roman"/>
              </a:rPr>
              <a:t>.</a:t>
            </a:r>
            <a:endParaRPr lang="en-US" sz="1800" b="0" strike="noStrike" spc="-1">
              <a:solidFill>
                <a:srgbClr val="FFFFFF"/>
              </a:solidFill>
              <a:latin typeface="Arial"/>
            </a:endParaRPr>
          </a:p>
          <a:p>
            <a:pPr algn="ctr" defTabSz="914400">
              <a:lnSpc>
                <a:spcPct val="100000"/>
              </a:lnSpc>
            </a:pPr>
            <a:endParaRPr lang="en-US" sz="2000" b="0" strike="noStrike" spc="-1">
              <a:solidFill>
                <a:srgbClr val="FFFFFF"/>
              </a:solidFill>
              <a:latin typeface="Arial"/>
            </a:endParaRPr>
          </a:p>
        </p:txBody>
      </p:sp>
      <p:sp>
        <p:nvSpPr>
          <p:cNvPr id="491" name="Rectangle 78"/>
          <p:cNvSpPr/>
          <p:nvPr/>
        </p:nvSpPr>
        <p:spPr>
          <a:xfrm>
            <a:off x="6886080" y="1562400"/>
            <a:ext cx="4694760" cy="4348440"/>
          </a:xfrm>
          <a:prstGeom prst="rect">
            <a:avLst/>
          </a:prstGeom>
          <a:solidFill>
            <a:schemeClr val="bg1"/>
          </a:solidFill>
          <a:ln>
            <a:solidFill>
              <a:srgbClr val="223852"/>
            </a:solidFill>
            <a:round/>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2400" b="0" strike="noStrike" spc="-1">
              <a:solidFill>
                <a:srgbClr val="000000"/>
              </a:solidFill>
              <a:latin typeface="Arial"/>
            </a:endParaRPr>
          </a:p>
          <a:p>
            <a:pPr algn="ctr" defTabSz="914400">
              <a:lnSpc>
                <a:spcPct val="100000"/>
              </a:lnSpc>
            </a:pPr>
            <a:endParaRPr lang="en-US" sz="2400" b="0" strike="noStrike" spc="-1">
              <a:solidFill>
                <a:srgbClr val="000000"/>
              </a:solidFill>
              <a:latin typeface="Arial"/>
            </a:endParaRPr>
          </a:p>
          <a:p>
            <a:pPr algn="ctr" defTabSz="914400">
              <a:lnSpc>
                <a:spcPct val="100000"/>
              </a:lnSpc>
            </a:pPr>
            <a:r>
              <a:rPr lang="fr-FR" sz="2400" b="1" strike="noStrike" spc="-1">
                <a:solidFill>
                  <a:srgbClr val="333333"/>
                </a:solidFill>
                <a:latin typeface="math"/>
              </a:rPr>
              <a:t>La formation de modèles d’</a:t>
            </a:r>
            <a:r>
              <a:rPr lang="fr-FR" sz="2400" b="1" i="1" u="sng" strike="noStrike" spc="-1">
                <a:solidFill>
                  <a:schemeClr val="accent6">
                    <a:lumMod val="50000"/>
                  </a:schemeClr>
                </a:solidFill>
                <a:uFillTx/>
                <a:latin typeface="math"/>
                <a:hlinkClick r:id="rId3"/>
              </a:rPr>
              <a:t>apprentissage profond</a:t>
            </a:r>
            <a:r>
              <a:rPr lang="fr-FR" sz="2400" b="1" strike="noStrike" spc="-1">
                <a:solidFill>
                  <a:srgbClr val="333333"/>
                </a:solidFill>
                <a:latin typeface="math"/>
              </a:rPr>
              <a:t> nécessite de grandes quantités d’images annotées, ce qui peut prendre du temps et être coûteux à obtenir.</a:t>
            </a:r>
            <a:endParaRPr lang="en-US" sz="2400" b="0" strike="noStrike" spc="-1">
              <a:solidFill>
                <a:srgbClr val="000000"/>
              </a:solidFill>
              <a:latin typeface="Arial"/>
            </a:endParaRPr>
          </a:p>
          <a:p>
            <a:pPr algn="ctr" defTabSz="914400">
              <a:lnSpc>
                <a:spcPct val="100000"/>
              </a:lnSpc>
            </a:pPr>
            <a:r>
              <a:rPr lang="fr-FR" sz="2400" b="1" strike="noStrike" spc="-1">
                <a:solidFill>
                  <a:schemeClr val="accent6">
                    <a:lumMod val="75000"/>
                  </a:schemeClr>
                </a:solidFill>
                <a:latin typeface="math"/>
              </a:rPr>
              <a:t>Ex : projet ZooTIC </a:t>
            </a:r>
            <a:endParaRPr lang="en-US" sz="2400" b="0" strike="noStrike" spc="-1">
              <a:solidFill>
                <a:srgbClr val="000000"/>
              </a:solidFill>
              <a:latin typeface="Arial"/>
            </a:endParaRPr>
          </a:p>
        </p:txBody>
      </p:sp>
      <p:sp>
        <p:nvSpPr>
          <p:cNvPr id="492" name="Freeform 8"/>
          <p:cNvSpPr/>
          <p:nvPr/>
        </p:nvSpPr>
        <p:spPr>
          <a:xfrm>
            <a:off x="6888240" y="1578960"/>
            <a:ext cx="4706640" cy="821520"/>
          </a:xfrm>
          <a:custGeom>
            <a:avLst/>
            <a:gdLst>
              <a:gd name="textAreaLeft" fmla="*/ 0 w 4706640"/>
              <a:gd name="textAreaRight" fmla="*/ 4707360 w 4706640"/>
              <a:gd name="textAreaTop" fmla="*/ 0 h 821520"/>
              <a:gd name="textAreaBottom" fmla="*/ 822240 h 82152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fr-FR" sz="2800" b="1" strike="noStrike" spc="-1">
                <a:solidFill>
                  <a:schemeClr val="lt1"/>
                </a:solidFill>
                <a:latin typeface="math"/>
              </a:rPr>
              <a:t>disponibilité de données </a:t>
            </a:r>
            <a:endParaRPr lang="en-US" sz="2800" b="0" strike="noStrike" spc="-1">
              <a:solidFill>
                <a:srgbClr val="FFFFFF"/>
              </a:solidFill>
              <a:latin typeface="Arial"/>
            </a:endParaRPr>
          </a:p>
        </p:txBody>
      </p:sp>
      <p:sp>
        <p:nvSpPr>
          <p:cNvPr id="493" name="Rectangle 80"/>
          <p:cNvSpPr/>
          <p:nvPr/>
        </p:nvSpPr>
        <p:spPr>
          <a:xfrm>
            <a:off x="12589920" y="1603440"/>
            <a:ext cx="4706640" cy="4307400"/>
          </a:xfrm>
          <a:prstGeom prst="rect">
            <a:avLst/>
          </a:prstGeom>
          <a:solidFill>
            <a:schemeClr val="bg1"/>
          </a:solidFill>
          <a:ln>
            <a:solidFill>
              <a:srgbClr val="223852"/>
            </a:solidFill>
            <a:round/>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2400" b="0" strike="noStrike" spc="-1">
              <a:solidFill>
                <a:srgbClr val="000000"/>
              </a:solidFill>
              <a:latin typeface="Arial"/>
            </a:endParaRPr>
          </a:p>
          <a:p>
            <a:pPr algn="ctr" defTabSz="914400">
              <a:lnSpc>
                <a:spcPct val="100000"/>
              </a:lnSpc>
            </a:pPr>
            <a:endParaRPr lang="en-US" sz="2400" b="0" strike="noStrike" spc="-1">
              <a:solidFill>
                <a:srgbClr val="000000"/>
              </a:solidFill>
              <a:latin typeface="Arial"/>
            </a:endParaRPr>
          </a:p>
          <a:p>
            <a:pPr algn="ctr" defTabSz="914400">
              <a:lnSpc>
                <a:spcPct val="100000"/>
              </a:lnSpc>
            </a:pPr>
            <a:r>
              <a:rPr lang="fr-FR" sz="2000" b="1" strike="noStrike" spc="-1">
                <a:solidFill>
                  <a:schemeClr val="dk1"/>
                </a:solidFill>
                <a:latin typeface="Calibri"/>
              </a:rPr>
              <a:t>Le monde réel est rempli de variations dans les conditions d'éclairage, les perspectives, les obstructions et les déformations des objets.</a:t>
            </a:r>
            <a:r>
              <a:rPr lang="fr-FR" sz="2000" b="1" strike="noStrike" spc="-1">
                <a:solidFill>
                  <a:srgbClr val="333333"/>
                </a:solidFill>
                <a:latin typeface="math"/>
              </a:rPr>
              <a:t> Ces facteurs présentent </a:t>
            </a:r>
            <a:r>
              <a:rPr lang="fr-FR" sz="2000" b="1" i="1" u="sng" strike="noStrike" spc="-1">
                <a:solidFill>
                  <a:schemeClr val="accent6">
                    <a:lumMod val="50000"/>
                  </a:schemeClr>
                </a:solidFill>
                <a:uFillTx/>
                <a:latin typeface="math"/>
                <a:hlinkClick r:id="rId4"/>
              </a:rPr>
              <a:t>des défis importants</a:t>
            </a:r>
            <a:r>
              <a:rPr lang="fr-FR" sz="2000" b="1" strike="noStrike" spc="-1">
                <a:solidFill>
                  <a:schemeClr val="accent6">
                    <a:lumMod val="50000"/>
                  </a:schemeClr>
                </a:solidFill>
                <a:latin typeface="math"/>
              </a:rPr>
              <a:t> </a:t>
            </a:r>
            <a:r>
              <a:rPr lang="fr-FR" sz="2000" b="1" strike="noStrike" spc="-1">
                <a:solidFill>
                  <a:srgbClr val="333333"/>
                </a:solidFill>
                <a:latin typeface="math"/>
              </a:rPr>
              <a:t>pour les systèmes de vision par ordinateur, car ils doivent être suffisamment robustes pour gérer une telle variabilité</a:t>
            </a:r>
            <a:endParaRPr lang="en-US" sz="2000" b="0" strike="noStrike" spc="-1">
              <a:solidFill>
                <a:srgbClr val="000000"/>
              </a:solidFill>
              <a:latin typeface="Arial"/>
            </a:endParaRPr>
          </a:p>
          <a:p>
            <a:pPr algn="ctr" defTabSz="914400">
              <a:lnSpc>
                <a:spcPct val="100000"/>
              </a:lnSpc>
            </a:pPr>
            <a:r>
              <a:rPr lang="fr-FR" sz="2400" b="1" strike="noStrike" spc="-1">
                <a:solidFill>
                  <a:schemeClr val="accent6">
                    <a:lumMod val="75000"/>
                  </a:schemeClr>
                </a:solidFill>
                <a:latin typeface="Calibri"/>
              </a:rPr>
              <a:t>Ex : projet Mémoire </a:t>
            </a:r>
            <a:endParaRPr lang="en-US" sz="2400" b="0" strike="noStrike" spc="-1">
              <a:solidFill>
                <a:srgbClr val="000000"/>
              </a:solidFill>
              <a:latin typeface="Arial"/>
            </a:endParaRPr>
          </a:p>
        </p:txBody>
      </p:sp>
      <p:sp>
        <p:nvSpPr>
          <p:cNvPr id="494" name="Freeform 8"/>
          <p:cNvSpPr/>
          <p:nvPr/>
        </p:nvSpPr>
        <p:spPr>
          <a:xfrm>
            <a:off x="12575880" y="1603440"/>
            <a:ext cx="4720680" cy="692640"/>
          </a:xfrm>
          <a:custGeom>
            <a:avLst/>
            <a:gdLst>
              <a:gd name="textAreaLeft" fmla="*/ 0 w 4720680"/>
              <a:gd name="textAreaRight" fmla="*/ 4721400 w 4720680"/>
              <a:gd name="textAreaTop" fmla="*/ 0 h 692640"/>
              <a:gd name="textAreaBottom" fmla="*/ 693360 h 6926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fr-FR" sz="2400" b="1" strike="noStrike" spc="-1">
                <a:solidFill>
                  <a:schemeClr val="lt1"/>
                </a:solidFill>
                <a:latin typeface="math"/>
              </a:rPr>
              <a:t>Variabilité de l'apparence visuelle</a:t>
            </a:r>
            <a:endParaRPr lang="en-US" sz="2400" b="0" strike="noStrike" spc="-1">
              <a:solidFill>
                <a:srgbClr val="FFFFFF"/>
              </a:solidFill>
              <a:latin typeface="Arial"/>
            </a:endParaRPr>
          </a:p>
        </p:txBody>
      </p:sp>
      <p:sp>
        <p:nvSpPr>
          <p:cNvPr id="495" name="Rectangle 83"/>
          <p:cNvSpPr/>
          <p:nvPr/>
        </p:nvSpPr>
        <p:spPr>
          <a:xfrm>
            <a:off x="12605040" y="5978880"/>
            <a:ext cx="4720680" cy="4331520"/>
          </a:xfrm>
          <a:prstGeom prst="rect">
            <a:avLst/>
          </a:prstGeom>
          <a:solidFill>
            <a:schemeClr val="bg1"/>
          </a:solidFill>
          <a:ln>
            <a:solidFill>
              <a:srgbClr val="223852"/>
            </a:solidFill>
            <a:round/>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600" b="0" strike="noStrike" spc="-1">
              <a:solidFill>
                <a:srgbClr val="000000"/>
              </a:solidFill>
              <a:latin typeface="Arial"/>
            </a:endParaRPr>
          </a:p>
          <a:p>
            <a:pPr algn="ctr" defTabSz="914400">
              <a:lnSpc>
                <a:spcPct val="100000"/>
              </a:lnSpc>
            </a:pPr>
            <a:endParaRPr lang="en-US" sz="1600" b="0" strike="noStrike" spc="-1">
              <a:solidFill>
                <a:srgbClr val="000000"/>
              </a:solidFill>
              <a:latin typeface="Arial"/>
            </a:endParaRPr>
          </a:p>
          <a:p>
            <a:pPr algn="ctr" defTabSz="914400">
              <a:lnSpc>
                <a:spcPct val="100000"/>
              </a:lnSpc>
            </a:pPr>
            <a:endParaRPr lang="en-US" sz="2400" b="0" strike="noStrike" spc="-1">
              <a:solidFill>
                <a:srgbClr val="000000"/>
              </a:solidFill>
              <a:latin typeface="Arial"/>
            </a:endParaRPr>
          </a:p>
          <a:p>
            <a:pPr algn="ctr" defTabSz="914400">
              <a:lnSpc>
                <a:spcPct val="100000"/>
              </a:lnSpc>
            </a:pPr>
            <a:r>
              <a:rPr lang="fr-FR" sz="2000" b="1" strike="noStrike" spc="-1">
                <a:solidFill>
                  <a:schemeClr val="dk1"/>
                </a:solidFill>
                <a:latin typeface="math"/>
              </a:rPr>
              <a:t>bien que les algorithmes de vision par ordinateur excellent dans la reconnaissance d'objets ou de caractéristiques individuels au sein d'une image, ils ont souvent du mal à comprendre le </a:t>
            </a:r>
            <a:r>
              <a:rPr lang="fr-FR" sz="2000" b="1" strike="noStrike" spc="-1">
                <a:solidFill>
                  <a:schemeClr val="accent6">
                    <a:lumMod val="75000"/>
                  </a:schemeClr>
                </a:solidFill>
                <a:latin typeface="math"/>
              </a:rPr>
              <a:t>contexte</a:t>
            </a:r>
            <a:r>
              <a:rPr lang="fr-FR" sz="2000" b="1" strike="noStrike" spc="-1">
                <a:solidFill>
                  <a:schemeClr val="dk1"/>
                </a:solidFill>
                <a:latin typeface="math"/>
              </a:rPr>
              <a:t> dans lequel ces objets existent. </a:t>
            </a:r>
            <a:endParaRPr lang="en-US" sz="2000" b="0" strike="noStrike" spc="-1">
              <a:solidFill>
                <a:srgbClr val="000000"/>
              </a:solidFill>
              <a:latin typeface="Arial"/>
            </a:endParaRPr>
          </a:p>
          <a:p>
            <a:pPr algn="ctr" defTabSz="914400">
              <a:lnSpc>
                <a:spcPct val="100000"/>
              </a:lnSpc>
            </a:pPr>
            <a:endParaRPr lang="en-US" sz="2400" b="0" strike="noStrike" spc="-1">
              <a:solidFill>
                <a:srgbClr val="000000"/>
              </a:solidFill>
              <a:latin typeface="Arial"/>
            </a:endParaRPr>
          </a:p>
          <a:p>
            <a:pPr algn="ctr" defTabSz="914400">
              <a:lnSpc>
                <a:spcPct val="100000"/>
              </a:lnSpc>
            </a:pPr>
            <a:r>
              <a:rPr lang="fr-FR" sz="2400" b="1" strike="noStrike" spc="-1">
                <a:solidFill>
                  <a:schemeClr val="accent6">
                    <a:lumMod val="75000"/>
                  </a:schemeClr>
                </a:solidFill>
                <a:latin typeface="math"/>
              </a:rPr>
              <a:t>Ex : dispositif Covid </a:t>
            </a:r>
            <a:endParaRPr lang="en-US" sz="2400" b="0" strike="noStrike" spc="-1">
              <a:solidFill>
                <a:srgbClr val="000000"/>
              </a:solidFill>
              <a:latin typeface="Arial"/>
            </a:endParaRPr>
          </a:p>
        </p:txBody>
      </p:sp>
      <p:sp>
        <p:nvSpPr>
          <p:cNvPr id="496" name="Freeform 8"/>
          <p:cNvSpPr/>
          <p:nvPr/>
        </p:nvSpPr>
        <p:spPr>
          <a:xfrm>
            <a:off x="12601440" y="5932800"/>
            <a:ext cx="4720680" cy="773640"/>
          </a:xfrm>
          <a:custGeom>
            <a:avLst/>
            <a:gdLst>
              <a:gd name="textAreaLeft" fmla="*/ 0 w 4720680"/>
              <a:gd name="textAreaRight" fmla="*/ 4721400 w 4720680"/>
              <a:gd name="textAreaTop" fmla="*/ 0 h 773640"/>
              <a:gd name="textAreaBottom" fmla="*/ 774360 h 7736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fr-FR" sz="2400" b="1" strike="noStrike" spc="-1">
                <a:solidFill>
                  <a:schemeClr val="lt1"/>
                </a:solidFill>
                <a:latin typeface="math"/>
              </a:rPr>
              <a:t>Manque de compréhension contextuelle</a:t>
            </a:r>
            <a:endParaRPr lang="en-US" sz="2400" b="0" strike="noStrike" spc="-1">
              <a:solidFill>
                <a:srgbClr val="FFFFFF"/>
              </a:solidFill>
              <a:latin typeface="Arial"/>
            </a:endParaRPr>
          </a:p>
        </p:txBody>
      </p:sp>
      <p:sp>
        <p:nvSpPr>
          <p:cNvPr id="497" name="Rectangle 86"/>
          <p:cNvSpPr/>
          <p:nvPr/>
        </p:nvSpPr>
        <p:spPr>
          <a:xfrm>
            <a:off x="6873120" y="5947920"/>
            <a:ext cx="4720680" cy="4307400"/>
          </a:xfrm>
          <a:prstGeom prst="rect">
            <a:avLst/>
          </a:prstGeom>
          <a:solidFill>
            <a:schemeClr val="bg1"/>
          </a:solidFill>
          <a:ln>
            <a:solidFill>
              <a:srgbClr val="223852"/>
            </a:solidFill>
            <a:round/>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rgbClr val="000000"/>
              </a:solidFill>
              <a:latin typeface="Arial"/>
            </a:endParaRPr>
          </a:p>
          <a:p>
            <a:pPr algn="ctr" defTabSz="914400">
              <a:lnSpc>
                <a:spcPct val="100000"/>
              </a:lnSpc>
            </a:pPr>
            <a:endParaRPr lang="en-US" sz="2000" b="0" strike="noStrike" spc="-1">
              <a:solidFill>
                <a:srgbClr val="000000"/>
              </a:solidFill>
              <a:latin typeface="Arial"/>
            </a:endParaRPr>
          </a:p>
          <a:p>
            <a:pPr algn="ctr" defTabSz="914400">
              <a:lnSpc>
                <a:spcPct val="100000"/>
              </a:lnSpc>
            </a:pPr>
            <a:r>
              <a:rPr lang="fr-FR" sz="2000" b="1" strike="noStrike" spc="-1">
                <a:solidFill>
                  <a:schemeClr val="dk1"/>
                </a:solidFill>
                <a:latin typeface="math"/>
              </a:rPr>
              <a:t>Ce manque d’interprétabilité soulève des inquiétudes quant à la fiabilité et à la responsabilité lors de la prise de décisions critiques basées sur les résultats de la vision par ordinateur. </a:t>
            </a:r>
            <a:endParaRPr lang="en-US" sz="2000" b="0" strike="noStrike" spc="-1">
              <a:solidFill>
                <a:srgbClr val="000000"/>
              </a:solidFill>
              <a:latin typeface="Arial"/>
            </a:endParaRPr>
          </a:p>
        </p:txBody>
      </p:sp>
      <p:sp>
        <p:nvSpPr>
          <p:cNvPr id="498" name="Freeform 8"/>
          <p:cNvSpPr/>
          <p:nvPr/>
        </p:nvSpPr>
        <p:spPr>
          <a:xfrm>
            <a:off x="6859800" y="5911560"/>
            <a:ext cx="4720680" cy="773640"/>
          </a:xfrm>
          <a:custGeom>
            <a:avLst/>
            <a:gdLst>
              <a:gd name="textAreaLeft" fmla="*/ 0 w 4720680"/>
              <a:gd name="textAreaRight" fmla="*/ 4721400 w 4720680"/>
              <a:gd name="textAreaTop" fmla="*/ 0 h 773640"/>
              <a:gd name="textAreaBottom" fmla="*/ 774360 h 77364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a:scene3d>
            <a:camera prst="orthographicFront"/>
            <a:lightRig rig="threePt" dir="t"/>
          </a:scene3d>
          <a:sp3d>
            <a:bevelT w="152400" h="50800" prst="softRound"/>
          </a:sp3d>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r>
              <a:rPr lang="fr-FR" sz="2800" b="1" strike="noStrike" spc="-1">
                <a:solidFill>
                  <a:schemeClr val="lt1"/>
                </a:solidFill>
                <a:latin typeface="Calibri"/>
                <a:ea typeface="Calibri"/>
              </a:rPr>
              <a:t>Failles de sécurité</a:t>
            </a:r>
            <a:endParaRPr lang="en-US" sz="2800" b="0" strike="noStrike" spc="-1">
              <a:solidFill>
                <a:srgbClr val="FFFFFF"/>
              </a:solidFill>
              <a:latin typeface="Arial"/>
            </a:endParaRPr>
          </a:p>
        </p:txBody>
      </p:sp>
      <p:grpSp>
        <p:nvGrpSpPr>
          <p:cNvPr id="499" name="Groupe 2"/>
          <p:cNvGrpSpPr/>
          <p:nvPr/>
        </p:nvGrpSpPr>
        <p:grpSpPr>
          <a:xfrm>
            <a:off x="3733920" y="167040"/>
            <a:ext cx="10070640" cy="878040"/>
            <a:chOff x="3733920" y="167040"/>
            <a:chExt cx="10070640" cy="878040"/>
          </a:xfrm>
        </p:grpSpPr>
        <p:cxnSp>
          <p:nvCxnSpPr>
            <p:cNvPr id="500" name="Connecteur droit 3"/>
            <p:cNvCxnSpPr>
              <a:stCxn id="501" idx="6"/>
            </p:cNvCxnSpPr>
            <p:nvPr/>
          </p:nvCxnSpPr>
          <p:spPr>
            <a:xfrm>
              <a:off x="4543200" y="640440"/>
              <a:ext cx="1979280" cy="360"/>
            </a:xfrm>
            <a:prstGeom prst="straightConnector1">
              <a:avLst/>
            </a:prstGeom>
            <a:ln w="12700">
              <a:solidFill>
                <a:srgbClr val="000000"/>
              </a:solidFill>
              <a:round/>
            </a:ln>
          </p:spPr>
        </p:cxnSp>
        <p:sp>
          <p:nvSpPr>
            <p:cNvPr id="501" name="Ellipse 4"/>
            <p:cNvSpPr/>
            <p:nvPr/>
          </p:nvSpPr>
          <p:spPr>
            <a:xfrm>
              <a:off x="3733920" y="235800"/>
              <a:ext cx="809280" cy="809280"/>
            </a:xfrm>
            <a:prstGeom prst="ellipse">
              <a:avLst/>
            </a:prstGeom>
            <a:solidFill>
              <a:schemeClr val="accent6">
                <a:lumMod val="50000"/>
              </a:schemeClr>
            </a:solidFill>
            <a:ln w="0">
              <a:noFill/>
            </a:ln>
            <a:effectLst>
              <a:outerShdw blurRad="39960" dist="23040" dir="540000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tIns="45000" rIns="90000" bIns="45000" anchor="ctr">
              <a:noAutofit/>
            </a:bodyPr>
            <a:lstStyle/>
            <a:p>
              <a:pPr algn="ctr" defTabSz="914400">
                <a:lnSpc>
                  <a:spcPct val="100000"/>
                </a:lnSpc>
              </a:pPr>
              <a:endParaRPr lang="fr-FR" sz="4800" b="1" strike="noStrike" spc="-1">
                <a:solidFill>
                  <a:schemeClr val="lt1"/>
                </a:solidFill>
                <a:latin typeface="Times New Roman"/>
              </a:endParaRPr>
            </a:p>
          </p:txBody>
        </p:sp>
        <p:sp>
          <p:nvSpPr>
            <p:cNvPr id="502" name="ZoneTexte 7"/>
            <p:cNvSpPr/>
            <p:nvPr/>
          </p:nvSpPr>
          <p:spPr>
            <a:xfrm>
              <a:off x="6168600" y="167040"/>
              <a:ext cx="7635960" cy="821160"/>
            </a:xfrm>
            <a:prstGeom prst="rect">
              <a:avLst/>
            </a:prstGeom>
            <a:solidFill>
              <a:schemeClr val="accent6">
                <a:lumMod val="20000"/>
                <a:lumOff val="80000"/>
              </a:schemeClr>
            </a:solidFill>
            <a:ln w="0">
              <a:noFill/>
            </a:ln>
            <a:effectLst>
              <a:outerShdw blurRad="39960" dist="23040" dir="540000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tIns="45000" rIns="90000" bIns="45000" anchor="t">
              <a:spAutoFit/>
            </a:bodyPr>
            <a:lstStyle/>
            <a:p>
              <a:pPr algn="ctr" defTabSz="914400">
                <a:lnSpc>
                  <a:spcPct val="100000"/>
                </a:lnSpc>
              </a:pPr>
              <a:r>
                <a:rPr lang="fr-FR" sz="4800" b="1" strike="noStrike" spc="-1">
                  <a:solidFill>
                    <a:schemeClr val="accent6">
                      <a:lumMod val="75000"/>
                    </a:schemeClr>
                  </a:solidFill>
                  <a:latin typeface="Roboto Black"/>
                  <a:ea typeface="Roboto Black"/>
                </a:rPr>
                <a:t>Limites  </a:t>
              </a:r>
              <a:endParaRPr lang="en-US" sz="4800" b="0" strike="noStrike" spc="-1">
                <a:solidFill>
                  <a:srgbClr val="000000"/>
                </a:solidFill>
                <a:latin typeface="Arial"/>
              </a:endParaRPr>
            </a:p>
          </p:txBody>
        </p:sp>
      </p:grpSp>
      <p:pic>
        <p:nvPicPr>
          <p:cNvPr id="503" name="Image 9"/>
          <p:cNvPicPr/>
          <p:nvPr/>
        </p:nvPicPr>
        <p:blipFill>
          <a:blip r:embed="rId5"/>
          <a:stretch/>
        </p:blipFill>
        <p:spPr>
          <a:xfrm>
            <a:off x="6889680" y="2289600"/>
            <a:ext cx="4734360" cy="3519720"/>
          </a:xfrm>
          <a:prstGeom prst="rect">
            <a:avLst/>
          </a:prstGeom>
          <a:ln w="0">
            <a:noFill/>
          </a:ln>
        </p:spPr>
      </p:pic>
      <p:pic>
        <p:nvPicPr>
          <p:cNvPr id="504" name="Picture 2" descr="robot agricole dans un champ de tomates - agricultural robots photos et images de collection"/>
          <p:cNvPicPr/>
          <p:nvPr/>
        </p:nvPicPr>
        <p:blipFill>
          <a:blip r:embed="rId6"/>
          <a:stretch/>
        </p:blipFill>
        <p:spPr>
          <a:xfrm>
            <a:off x="12618000" y="2296800"/>
            <a:ext cx="4695480" cy="3614040"/>
          </a:xfrm>
          <a:prstGeom prst="rect">
            <a:avLst/>
          </a:prstGeom>
          <a:ln w="0">
            <a:noFill/>
          </a:ln>
        </p:spPr>
      </p:pic>
      <p:pic>
        <p:nvPicPr>
          <p:cNvPr id="505" name="Picture 4" descr="COVID-19: Face Mask Detector with OpenCV, Keras/TensorFlow, and Deep  Learning - PyImageSearch"/>
          <p:cNvPicPr/>
          <p:nvPr/>
        </p:nvPicPr>
        <p:blipFill>
          <a:blip r:embed="rId7"/>
          <a:stretch/>
        </p:blipFill>
        <p:spPr>
          <a:xfrm>
            <a:off x="12601440" y="6685920"/>
            <a:ext cx="4720680" cy="3541680"/>
          </a:xfrm>
          <a:prstGeom prst="rect">
            <a:avLst/>
          </a:prstGeom>
          <a:ln w="0">
            <a:noFill/>
          </a:ln>
        </p:spPr>
      </p:pic>
      <p:grpSp>
        <p:nvGrpSpPr>
          <p:cNvPr id="506" name="Group 2"/>
          <p:cNvGrpSpPr/>
          <p:nvPr/>
        </p:nvGrpSpPr>
        <p:grpSpPr>
          <a:xfrm>
            <a:off x="15552720" y="557640"/>
            <a:ext cx="1140480" cy="470520"/>
            <a:chOff x="15552720" y="557640"/>
            <a:chExt cx="1140480" cy="470520"/>
          </a:xfrm>
        </p:grpSpPr>
        <p:grpSp>
          <p:nvGrpSpPr>
            <p:cNvPr id="507" name="Group 3"/>
            <p:cNvGrpSpPr/>
            <p:nvPr/>
          </p:nvGrpSpPr>
          <p:grpSpPr>
            <a:xfrm>
              <a:off x="15552720" y="557640"/>
              <a:ext cx="470520" cy="470520"/>
              <a:chOff x="15552720" y="557640"/>
              <a:chExt cx="470520" cy="470520"/>
            </a:xfrm>
          </p:grpSpPr>
          <p:sp>
            <p:nvSpPr>
              <p:cNvPr id="508"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09"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10" name="Group 6"/>
            <p:cNvGrpSpPr/>
            <p:nvPr/>
          </p:nvGrpSpPr>
          <p:grpSpPr>
            <a:xfrm>
              <a:off x="15776280" y="557640"/>
              <a:ext cx="470520" cy="470520"/>
              <a:chOff x="15776280" y="557640"/>
              <a:chExt cx="470520" cy="470520"/>
            </a:xfrm>
          </p:grpSpPr>
          <p:sp>
            <p:nvSpPr>
              <p:cNvPr id="511"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12"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13" name="Group 9"/>
            <p:cNvGrpSpPr/>
            <p:nvPr/>
          </p:nvGrpSpPr>
          <p:grpSpPr>
            <a:xfrm>
              <a:off x="15999480" y="557640"/>
              <a:ext cx="470520" cy="470520"/>
              <a:chOff x="15999480" y="557640"/>
              <a:chExt cx="470520" cy="470520"/>
            </a:xfrm>
          </p:grpSpPr>
          <p:sp>
            <p:nvSpPr>
              <p:cNvPr id="514"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15"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16" name="Group 12"/>
            <p:cNvGrpSpPr/>
            <p:nvPr/>
          </p:nvGrpSpPr>
          <p:grpSpPr>
            <a:xfrm>
              <a:off x="16222680" y="557640"/>
              <a:ext cx="470520" cy="470520"/>
              <a:chOff x="16222680" y="557640"/>
              <a:chExt cx="470520" cy="470520"/>
            </a:xfrm>
          </p:grpSpPr>
          <p:sp>
            <p:nvSpPr>
              <p:cNvPr id="517"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18"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519"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 calcmode="lin" valueType="num">
                                      <p:cBhvr additive="repl">
                                        <p:cTn id="7" dur="500" fill="hold"/>
                                        <p:tgtEl>
                                          <p:spTgt spid="491"/>
                                        </p:tgtEl>
                                        <p:attrNameLst>
                                          <p:attrName>ppt_x</p:attrName>
                                        </p:attrNameLst>
                                      </p:cBhvr>
                                      <p:tavLst>
                                        <p:tav tm="0">
                                          <p:val>
                                            <p:strVal val="#ppt_x"/>
                                          </p:val>
                                        </p:tav>
                                        <p:tav tm="100000">
                                          <p:val>
                                            <p:strVal val="#ppt_x"/>
                                          </p:val>
                                        </p:tav>
                                      </p:tavLst>
                                    </p:anim>
                                    <p:anim calcmode="lin" valueType="num">
                                      <p:cBhvr additive="repl">
                                        <p:cTn id="8" dur="500" fill="hold"/>
                                        <p:tgtEl>
                                          <p:spTgt spid="4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3"/>
                                        </p:tgtEl>
                                        <p:attrNameLst>
                                          <p:attrName>style.visibility</p:attrName>
                                        </p:attrNameLst>
                                      </p:cBhvr>
                                      <p:to>
                                        <p:strVal val="visible"/>
                                      </p:to>
                                    </p:set>
                                    <p:anim calcmode="lin" valueType="num">
                                      <p:cBhvr additive="repl">
                                        <p:cTn id="13" dur="500" fill="hold"/>
                                        <p:tgtEl>
                                          <p:spTgt spid="503"/>
                                        </p:tgtEl>
                                        <p:attrNameLst>
                                          <p:attrName>ppt_x</p:attrName>
                                        </p:attrNameLst>
                                      </p:cBhvr>
                                      <p:tavLst>
                                        <p:tav tm="0">
                                          <p:val>
                                            <p:strVal val="#ppt_x"/>
                                          </p:val>
                                        </p:tav>
                                        <p:tav tm="100000">
                                          <p:val>
                                            <p:strVal val="#ppt_x"/>
                                          </p:val>
                                        </p:tav>
                                      </p:tavLst>
                                    </p:anim>
                                    <p:anim calcmode="lin" valueType="num">
                                      <p:cBhvr additive="repl">
                                        <p:cTn id="14" dur="5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3"/>
                                        </p:tgtEl>
                                        <p:attrNameLst>
                                          <p:attrName>style.visibility</p:attrName>
                                        </p:attrNameLst>
                                      </p:cBhvr>
                                      <p:to>
                                        <p:strVal val="visible"/>
                                      </p:to>
                                    </p:set>
                                    <p:anim calcmode="lin" valueType="num">
                                      <p:cBhvr additive="repl">
                                        <p:cTn id="19" dur="500" fill="hold"/>
                                        <p:tgtEl>
                                          <p:spTgt spid="493"/>
                                        </p:tgtEl>
                                        <p:attrNameLst>
                                          <p:attrName>ppt_x</p:attrName>
                                        </p:attrNameLst>
                                      </p:cBhvr>
                                      <p:tavLst>
                                        <p:tav tm="0">
                                          <p:val>
                                            <p:strVal val="#ppt_x"/>
                                          </p:val>
                                        </p:tav>
                                        <p:tav tm="100000">
                                          <p:val>
                                            <p:strVal val="#ppt_x"/>
                                          </p:val>
                                        </p:tav>
                                      </p:tavLst>
                                    </p:anim>
                                    <p:anim calcmode="lin" valueType="num">
                                      <p:cBhvr additive="repl">
                                        <p:cTn id="20" dur="500" fill="hold"/>
                                        <p:tgtEl>
                                          <p:spTgt spid="49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fill="hold" nodeType="clickEffect">
                                  <p:stCondLst>
                                    <p:cond delay="0"/>
                                  </p:stCondLst>
                                  <p:childTnLst>
                                    <p:set>
                                      <p:cBhvr>
                                        <p:cTn id="24" dur="1" fill="hold">
                                          <p:stCondLst>
                                            <p:cond delay="0"/>
                                          </p:stCondLst>
                                        </p:cTn>
                                        <p:tgtEl>
                                          <p:spTgt spid="504"/>
                                        </p:tgtEl>
                                        <p:attrNameLst>
                                          <p:attrName>style.visibility</p:attrName>
                                        </p:attrNameLst>
                                      </p:cBhvr>
                                      <p:to>
                                        <p:strVal val="visible"/>
                                      </p:to>
                                    </p:set>
                                    <p:animEffect transition="in" filter="fade">
                                      <p:cBhvr additive="repl">
                                        <p:cTn id="25" dur="1000"/>
                                        <p:tgtEl>
                                          <p:spTgt spid="504"/>
                                        </p:tgtEl>
                                      </p:cBhvr>
                                    </p:animEffect>
                                    <p:anim calcmode="lin" valueType="num">
                                      <p:cBhvr additive="repl">
                                        <p:cTn id="26" dur="1000" fill="hold"/>
                                        <p:tgtEl>
                                          <p:spTgt spid="504"/>
                                        </p:tgtEl>
                                        <p:attrNameLst>
                                          <p:attrName>ppt_x</p:attrName>
                                        </p:attrNameLst>
                                      </p:cBhvr>
                                      <p:tavLst>
                                        <p:tav tm="0">
                                          <p:val>
                                            <p:strVal val="#ppt_x"/>
                                          </p:val>
                                        </p:tav>
                                        <p:tav tm="100000">
                                          <p:val>
                                            <p:strVal val="#ppt_x"/>
                                          </p:val>
                                        </p:tav>
                                      </p:tavLst>
                                    </p:anim>
                                    <p:anim calcmode="lin" valueType="num">
                                      <p:cBhvr additive="repl">
                                        <p:cTn id="27" dur="1000" fill="hold"/>
                                        <p:tgtEl>
                                          <p:spTgt spid="50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fill="hold" nodeType="clickEffect">
                                  <p:stCondLst>
                                    <p:cond delay="0"/>
                                  </p:stCondLst>
                                  <p:childTnLst>
                                    <p:set>
                                      <p:cBhvr>
                                        <p:cTn id="31" dur="1" fill="hold">
                                          <p:stCondLst>
                                            <p:cond delay="0"/>
                                          </p:stCondLst>
                                        </p:cTn>
                                        <p:tgtEl>
                                          <p:spTgt spid="497"/>
                                        </p:tgtEl>
                                        <p:attrNameLst>
                                          <p:attrName>style.visibility</p:attrName>
                                        </p:attrNameLst>
                                      </p:cBhvr>
                                      <p:to>
                                        <p:strVal val="visible"/>
                                      </p:to>
                                    </p:set>
                                    <p:animEffect transition="in" filter="fade">
                                      <p:cBhvr additive="repl">
                                        <p:cTn id="32" dur="1000"/>
                                        <p:tgtEl>
                                          <p:spTgt spid="497"/>
                                        </p:tgtEl>
                                      </p:cBhvr>
                                    </p:animEffect>
                                    <p:anim calcmode="lin" valueType="num">
                                      <p:cBhvr additive="repl">
                                        <p:cTn id="33" dur="1000" fill="hold"/>
                                        <p:tgtEl>
                                          <p:spTgt spid="497"/>
                                        </p:tgtEl>
                                        <p:attrNameLst>
                                          <p:attrName>ppt_x</p:attrName>
                                        </p:attrNameLst>
                                      </p:cBhvr>
                                      <p:tavLst>
                                        <p:tav tm="0">
                                          <p:val>
                                            <p:strVal val="#ppt_x"/>
                                          </p:val>
                                        </p:tav>
                                        <p:tav tm="100000">
                                          <p:val>
                                            <p:strVal val="#ppt_x"/>
                                          </p:val>
                                        </p:tav>
                                      </p:tavLst>
                                    </p:anim>
                                    <p:anim calcmode="lin" valueType="num">
                                      <p:cBhvr additive="repl">
                                        <p:cTn id="34" dur="10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95"/>
                                        </p:tgtEl>
                                        <p:attrNameLst>
                                          <p:attrName>style.visibility</p:attrName>
                                        </p:attrNameLst>
                                      </p:cBhvr>
                                      <p:to>
                                        <p:strVal val="visible"/>
                                      </p:to>
                                    </p:set>
                                    <p:anim calcmode="lin" valueType="num">
                                      <p:cBhvr additive="repl">
                                        <p:cTn id="39" dur="500" fill="hold"/>
                                        <p:tgtEl>
                                          <p:spTgt spid="495"/>
                                        </p:tgtEl>
                                        <p:attrNameLst>
                                          <p:attrName>ppt_x</p:attrName>
                                        </p:attrNameLst>
                                      </p:cBhvr>
                                      <p:tavLst>
                                        <p:tav tm="0">
                                          <p:val>
                                            <p:strVal val="#ppt_x"/>
                                          </p:val>
                                        </p:tav>
                                        <p:tav tm="100000">
                                          <p:val>
                                            <p:strVal val="#ppt_x"/>
                                          </p:val>
                                        </p:tav>
                                      </p:tavLst>
                                    </p:anim>
                                    <p:anim calcmode="lin" valueType="num">
                                      <p:cBhvr additive="repl">
                                        <p:cTn id="40" dur="500" fill="hold"/>
                                        <p:tgtEl>
                                          <p:spTgt spid="49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fill="hold" nodeType="clickEffect">
                                  <p:stCondLst>
                                    <p:cond delay="0"/>
                                  </p:stCondLst>
                                  <p:childTnLst>
                                    <p:set>
                                      <p:cBhvr>
                                        <p:cTn id="44" dur="1" fill="hold">
                                          <p:stCondLst>
                                            <p:cond delay="0"/>
                                          </p:stCondLst>
                                        </p:cTn>
                                        <p:tgtEl>
                                          <p:spTgt spid="505"/>
                                        </p:tgtEl>
                                        <p:attrNameLst>
                                          <p:attrName>style.visibility</p:attrName>
                                        </p:attrNameLst>
                                      </p:cBhvr>
                                      <p:to>
                                        <p:strVal val="visible"/>
                                      </p:to>
                                    </p:set>
                                    <p:animEffect transition="in" filter="fade">
                                      <p:cBhvr additive="repl">
                                        <p:cTn id="45" dur="1000"/>
                                        <p:tgtEl>
                                          <p:spTgt spid="505"/>
                                        </p:tgtEl>
                                      </p:cBhvr>
                                    </p:animEffect>
                                    <p:anim calcmode="lin" valueType="num">
                                      <p:cBhvr additive="repl">
                                        <p:cTn id="46" dur="1000" fill="hold"/>
                                        <p:tgtEl>
                                          <p:spTgt spid="505"/>
                                        </p:tgtEl>
                                        <p:attrNameLst>
                                          <p:attrName>ppt_x</p:attrName>
                                        </p:attrNameLst>
                                      </p:cBhvr>
                                      <p:tavLst>
                                        <p:tav tm="0">
                                          <p:val>
                                            <p:strVal val="#ppt_x"/>
                                          </p:val>
                                        </p:tav>
                                        <p:tav tm="100000">
                                          <p:val>
                                            <p:strVal val="#ppt_x"/>
                                          </p:val>
                                        </p:tav>
                                      </p:tavLst>
                                    </p:anim>
                                    <p:anim calcmode="lin" valueType="num">
                                      <p:cBhvr additive="repl">
                                        <p:cTn id="47" dur="1000" fill="hold"/>
                                        <p:tgtEl>
                                          <p:spTgt spid="5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0" name="Group 2"/>
          <p:cNvGrpSpPr/>
          <p:nvPr/>
        </p:nvGrpSpPr>
        <p:grpSpPr>
          <a:xfrm>
            <a:off x="15552720" y="557640"/>
            <a:ext cx="1140480" cy="470520"/>
            <a:chOff x="15552720" y="557640"/>
            <a:chExt cx="1140480" cy="470520"/>
          </a:xfrm>
        </p:grpSpPr>
        <p:grpSp>
          <p:nvGrpSpPr>
            <p:cNvPr id="521" name="Group 3"/>
            <p:cNvGrpSpPr/>
            <p:nvPr/>
          </p:nvGrpSpPr>
          <p:grpSpPr>
            <a:xfrm>
              <a:off x="15552720" y="557640"/>
              <a:ext cx="470520" cy="470520"/>
              <a:chOff x="15552720" y="557640"/>
              <a:chExt cx="470520" cy="470520"/>
            </a:xfrm>
          </p:grpSpPr>
          <p:sp>
            <p:nvSpPr>
              <p:cNvPr id="522"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23"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24" name="Group 6"/>
            <p:cNvGrpSpPr/>
            <p:nvPr/>
          </p:nvGrpSpPr>
          <p:grpSpPr>
            <a:xfrm>
              <a:off x="15776280" y="557640"/>
              <a:ext cx="470520" cy="470520"/>
              <a:chOff x="15776280" y="557640"/>
              <a:chExt cx="470520" cy="470520"/>
            </a:xfrm>
          </p:grpSpPr>
          <p:sp>
            <p:nvSpPr>
              <p:cNvPr id="525"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26"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27" name="Group 9"/>
            <p:cNvGrpSpPr/>
            <p:nvPr/>
          </p:nvGrpSpPr>
          <p:grpSpPr>
            <a:xfrm>
              <a:off x="15999480" y="557640"/>
              <a:ext cx="470520" cy="470520"/>
              <a:chOff x="15999480" y="557640"/>
              <a:chExt cx="470520" cy="470520"/>
            </a:xfrm>
          </p:grpSpPr>
          <p:sp>
            <p:nvSpPr>
              <p:cNvPr id="528"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29"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30" name="Group 12"/>
            <p:cNvGrpSpPr/>
            <p:nvPr/>
          </p:nvGrpSpPr>
          <p:grpSpPr>
            <a:xfrm>
              <a:off x="16222680" y="557640"/>
              <a:ext cx="470520" cy="470520"/>
              <a:chOff x="16222680" y="557640"/>
              <a:chExt cx="470520" cy="470520"/>
            </a:xfrm>
          </p:grpSpPr>
          <p:sp>
            <p:nvSpPr>
              <p:cNvPr id="531"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32"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533"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34"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Fonctionnement</a:t>
            </a:r>
            <a:endParaRPr lang="en-US" sz="4230" b="0" strike="noStrike" spc="-1">
              <a:solidFill>
                <a:srgbClr val="000000"/>
              </a:solidFill>
              <a:latin typeface="Arial"/>
            </a:endParaRPr>
          </a:p>
        </p:txBody>
      </p:sp>
      <p:sp>
        <p:nvSpPr>
          <p:cNvPr id="535"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sp>
        <p:nvSpPr>
          <p:cNvPr id="536" name="TextBox 18"/>
          <p:cNvSpPr/>
          <p:nvPr/>
        </p:nvSpPr>
        <p:spPr>
          <a:xfrm>
            <a:off x="2194560" y="3415680"/>
            <a:ext cx="13928040" cy="2208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Le fonctionnement de la Computer Vision repose sur l’extraction, l’analyse et l’interprétation des informations visuelles (images ou vidéos) pour permettre à un ordinateur de "comprendre" ces données.</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additive="repl">
                                        <p:cTn id="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7" name="Group 2"/>
          <p:cNvGrpSpPr/>
          <p:nvPr/>
        </p:nvGrpSpPr>
        <p:grpSpPr>
          <a:xfrm>
            <a:off x="15552720" y="557640"/>
            <a:ext cx="1140480" cy="470520"/>
            <a:chOff x="15552720" y="557640"/>
            <a:chExt cx="1140480" cy="470520"/>
          </a:xfrm>
        </p:grpSpPr>
        <p:grpSp>
          <p:nvGrpSpPr>
            <p:cNvPr id="538" name="Group 3"/>
            <p:cNvGrpSpPr/>
            <p:nvPr/>
          </p:nvGrpSpPr>
          <p:grpSpPr>
            <a:xfrm>
              <a:off x="15552720" y="557640"/>
              <a:ext cx="470520" cy="470520"/>
              <a:chOff x="15552720" y="557640"/>
              <a:chExt cx="470520" cy="470520"/>
            </a:xfrm>
          </p:grpSpPr>
          <p:sp>
            <p:nvSpPr>
              <p:cNvPr id="539"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40"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41" name="Group 6"/>
            <p:cNvGrpSpPr/>
            <p:nvPr/>
          </p:nvGrpSpPr>
          <p:grpSpPr>
            <a:xfrm>
              <a:off x="15776280" y="557640"/>
              <a:ext cx="470520" cy="470520"/>
              <a:chOff x="15776280" y="557640"/>
              <a:chExt cx="470520" cy="470520"/>
            </a:xfrm>
          </p:grpSpPr>
          <p:sp>
            <p:nvSpPr>
              <p:cNvPr id="542"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43"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44" name="Group 9"/>
            <p:cNvGrpSpPr/>
            <p:nvPr/>
          </p:nvGrpSpPr>
          <p:grpSpPr>
            <a:xfrm>
              <a:off x="15999480" y="557640"/>
              <a:ext cx="470520" cy="470520"/>
              <a:chOff x="15999480" y="557640"/>
              <a:chExt cx="470520" cy="470520"/>
            </a:xfrm>
          </p:grpSpPr>
          <p:sp>
            <p:nvSpPr>
              <p:cNvPr id="545"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46"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47" name="Group 12"/>
            <p:cNvGrpSpPr/>
            <p:nvPr/>
          </p:nvGrpSpPr>
          <p:grpSpPr>
            <a:xfrm>
              <a:off x="16222680" y="557640"/>
              <a:ext cx="470520" cy="470520"/>
              <a:chOff x="16222680" y="557640"/>
              <a:chExt cx="470520" cy="470520"/>
            </a:xfrm>
          </p:grpSpPr>
          <p:sp>
            <p:nvSpPr>
              <p:cNvPr id="548"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49"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550"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51"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Acquisition des données visuelles</a:t>
            </a:r>
            <a:endParaRPr lang="en-US" sz="4230" b="0" strike="noStrike" spc="-1">
              <a:solidFill>
                <a:srgbClr val="000000"/>
              </a:solidFill>
              <a:latin typeface="Arial"/>
            </a:endParaRPr>
          </a:p>
        </p:txBody>
      </p:sp>
      <p:sp>
        <p:nvSpPr>
          <p:cNvPr id="552"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grpSp>
        <p:nvGrpSpPr>
          <p:cNvPr id="553" name="Group 18"/>
          <p:cNvGrpSpPr/>
          <p:nvPr/>
        </p:nvGrpSpPr>
        <p:grpSpPr>
          <a:xfrm>
            <a:off x="1913040" y="1394280"/>
            <a:ext cx="1192320" cy="1015200"/>
            <a:chOff x="1913040" y="1394280"/>
            <a:chExt cx="1192320" cy="1015200"/>
          </a:xfrm>
        </p:grpSpPr>
        <p:grpSp>
          <p:nvGrpSpPr>
            <p:cNvPr id="554" name="Group 19"/>
            <p:cNvGrpSpPr/>
            <p:nvPr/>
          </p:nvGrpSpPr>
          <p:grpSpPr>
            <a:xfrm>
              <a:off x="1913040" y="1394280"/>
              <a:ext cx="1192320" cy="1015200"/>
              <a:chOff x="1913040" y="1394280"/>
              <a:chExt cx="1192320" cy="1015200"/>
            </a:xfrm>
          </p:grpSpPr>
          <p:sp>
            <p:nvSpPr>
              <p:cNvPr id="555" name="Freeform 20"/>
              <p:cNvSpPr/>
              <p:nvPr/>
            </p:nvSpPr>
            <p:spPr>
              <a:xfrm>
                <a:off x="1913040" y="152028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56" name="TextBox 21"/>
              <p:cNvSpPr/>
              <p:nvPr/>
            </p:nvSpPr>
            <p:spPr>
              <a:xfrm>
                <a:off x="1913040" y="139428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557" name="TextBox 22"/>
            <p:cNvSpPr/>
            <p:nvPr/>
          </p:nvSpPr>
          <p:spPr>
            <a:xfrm>
              <a:off x="1913040" y="159408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01</a:t>
              </a:r>
              <a:endParaRPr lang="en-US" sz="4160" b="0" strike="noStrike" spc="-1">
                <a:solidFill>
                  <a:srgbClr val="000000"/>
                </a:solidFill>
                <a:latin typeface="Arial"/>
              </a:endParaRPr>
            </a:p>
          </p:txBody>
        </p:sp>
      </p:grpSp>
      <p:sp>
        <p:nvSpPr>
          <p:cNvPr id="558" name="TextBox 23"/>
          <p:cNvSpPr/>
          <p:nvPr/>
        </p:nvSpPr>
        <p:spPr>
          <a:xfrm>
            <a:off x="2194560" y="4082760"/>
            <a:ext cx="14689080" cy="276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Les données d'entrée peuvent provenir :</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D'une caméra (images en direct ou vidéos).</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De bases de données d'images (comme CIFAR-10, COCO, </a:t>
            </a:r>
            <a:r>
              <a:rPr lang="en-US" sz="3100" b="1" strike="noStrike" spc="-1">
                <a:solidFill>
                  <a:srgbClr val="AD623C"/>
                </a:solidFill>
                <a:latin typeface="Montserrat Bold"/>
                <a:ea typeface="Montserrat Bold"/>
              </a:rPr>
              <a:t>ImageNet</a:t>
            </a:r>
            <a:r>
              <a:rPr lang="en-US" sz="3100" b="1" strike="noStrike" spc="-1">
                <a:solidFill>
                  <a:srgbClr val="000000"/>
                </a:solidFill>
                <a:latin typeface="Montserrat Bold"/>
                <a:ea typeface="Montserrat Bold"/>
              </a:rPr>
              <a:t>).</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De fichiers locaux (</a:t>
            </a:r>
            <a:r>
              <a:rPr lang="en-US" sz="3100" b="1" strike="noStrike" spc="-1">
                <a:solidFill>
                  <a:srgbClr val="AD623C"/>
                </a:solidFill>
                <a:latin typeface="Montserrat Bold"/>
                <a:ea typeface="Montserrat Bold"/>
              </a:rPr>
              <a:t>Ex: </a:t>
            </a:r>
            <a:r>
              <a:rPr lang="en-US" sz="3100" b="1" strike="noStrike" spc="-1">
                <a:solidFill>
                  <a:srgbClr val="000000"/>
                </a:solidFill>
                <a:latin typeface="Montserrat Bold"/>
                <a:ea typeface="Montserrat Bold"/>
              </a:rPr>
              <a:t>des photos sur un disque dur).</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additive="repl">
                                        <p:cTn id="7" dur="5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 name="Group 2"/>
          <p:cNvGrpSpPr/>
          <p:nvPr/>
        </p:nvGrpSpPr>
        <p:grpSpPr>
          <a:xfrm>
            <a:off x="15552720" y="557640"/>
            <a:ext cx="1140480" cy="470520"/>
            <a:chOff x="15552720" y="557640"/>
            <a:chExt cx="1140480" cy="470520"/>
          </a:xfrm>
        </p:grpSpPr>
        <p:grpSp>
          <p:nvGrpSpPr>
            <p:cNvPr id="560" name="Group 3"/>
            <p:cNvGrpSpPr/>
            <p:nvPr/>
          </p:nvGrpSpPr>
          <p:grpSpPr>
            <a:xfrm>
              <a:off x="15552720" y="557640"/>
              <a:ext cx="470520" cy="470520"/>
              <a:chOff x="15552720" y="557640"/>
              <a:chExt cx="470520" cy="470520"/>
            </a:xfrm>
          </p:grpSpPr>
          <p:sp>
            <p:nvSpPr>
              <p:cNvPr id="561"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62"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63" name="Group 6"/>
            <p:cNvGrpSpPr/>
            <p:nvPr/>
          </p:nvGrpSpPr>
          <p:grpSpPr>
            <a:xfrm>
              <a:off x="15776280" y="557640"/>
              <a:ext cx="470520" cy="470520"/>
              <a:chOff x="15776280" y="557640"/>
              <a:chExt cx="470520" cy="470520"/>
            </a:xfrm>
          </p:grpSpPr>
          <p:sp>
            <p:nvSpPr>
              <p:cNvPr id="564"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65"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66" name="Group 9"/>
            <p:cNvGrpSpPr/>
            <p:nvPr/>
          </p:nvGrpSpPr>
          <p:grpSpPr>
            <a:xfrm>
              <a:off x="15999480" y="557640"/>
              <a:ext cx="470520" cy="470520"/>
              <a:chOff x="15999480" y="557640"/>
              <a:chExt cx="470520" cy="470520"/>
            </a:xfrm>
          </p:grpSpPr>
          <p:sp>
            <p:nvSpPr>
              <p:cNvPr id="567"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68"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69" name="Group 12"/>
            <p:cNvGrpSpPr/>
            <p:nvPr/>
          </p:nvGrpSpPr>
          <p:grpSpPr>
            <a:xfrm>
              <a:off x="16222680" y="557640"/>
              <a:ext cx="470520" cy="470520"/>
              <a:chOff x="16222680" y="557640"/>
              <a:chExt cx="470520" cy="470520"/>
            </a:xfrm>
          </p:grpSpPr>
          <p:sp>
            <p:nvSpPr>
              <p:cNvPr id="570"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71"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572"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73"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Prétraitement des données</a:t>
            </a:r>
            <a:endParaRPr lang="en-US" sz="4230" b="0" strike="noStrike" spc="-1">
              <a:solidFill>
                <a:srgbClr val="000000"/>
              </a:solidFill>
              <a:latin typeface="Arial"/>
            </a:endParaRPr>
          </a:p>
        </p:txBody>
      </p:sp>
      <p:sp>
        <p:nvSpPr>
          <p:cNvPr id="574"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grpSp>
        <p:nvGrpSpPr>
          <p:cNvPr id="575" name="Group 18"/>
          <p:cNvGrpSpPr/>
          <p:nvPr/>
        </p:nvGrpSpPr>
        <p:grpSpPr>
          <a:xfrm>
            <a:off x="1913040" y="1466640"/>
            <a:ext cx="1192320" cy="1015200"/>
            <a:chOff x="1913040" y="1466640"/>
            <a:chExt cx="1192320" cy="1015200"/>
          </a:xfrm>
        </p:grpSpPr>
        <p:grpSp>
          <p:nvGrpSpPr>
            <p:cNvPr id="576" name="Group 19"/>
            <p:cNvGrpSpPr/>
            <p:nvPr/>
          </p:nvGrpSpPr>
          <p:grpSpPr>
            <a:xfrm>
              <a:off x="1913040" y="1466640"/>
              <a:ext cx="1192320" cy="1015200"/>
              <a:chOff x="1913040" y="1466640"/>
              <a:chExt cx="1192320" cy="1015200"/>
            </a:xfrm>
          </p:grpSpPr>
          <p:sp>
            <p:nvSpPr>
              <p:cNvPr id="577" name="Freeform 20"/>
              <p:cNvSpPr/>
              <p:nvPr/>
            </p:nvSpPr>
            <p:spPr>
              <a:xfrm>
                <a:off x="1913040" y="15926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78" name="TextBox 21"/>
              <p:cNvSpPr/>
              <p:nvPr/>
            </p:nvSpPr>
            <p:spPr>
              <a:xfrm>
                <a:off x="1913040" y="14666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579" name="TextBox 22"/>
            <p:cNvSpPr/>
            <p:nvPr/>
          </p:nvSpPr>
          <p:spPr>
            <a:xfrm>
              <a:off x="1913040" y="16664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02</a:t>
              </a:r>
              <a:endParaRPr lang="en-US" sz="4160" b="0" strike="noStrike" spc="-1">
                <a:solidFill>
                  <a:srgbClr val="000000"/>
                </a:solidFill>
                <a:latin typeface="Arial"/>
              </a:endParaRPr>
            </a:p>
          </p:txBody>
        </p:sp>
      </p:grpSp>
      <p:sp>
        <p:nvSpPr>
          <p:cNvPr id="580" name="TextBox 23"/>
          <p:cNvSpPr/>
          <p:nvPr/>
        </p:nvSpPr>
        <p:spPr>
          <a:xfrm>
            <a:off x="2194560" y="4082760"/>
            <a:ext cx="14689080" cy="3865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Avant d’analyser les données, il est souvent nécessaire de les nettoyer ou de les transformer. Les étapes communes incluent :</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Redimensionnement</a:t>
            </a:r>
            <a:r>
              <a:rPr lang="en-US" sz="3100" b="1" strike="noStrike" spc="-1">
                <a:solidFill>
                  <a:srgbClr val="000000"/>
                </a:solidFill>
                <a:latin typeface="Montserrat Bold"/>
                <a:ea typeface="Montserrat Bold"/>
              </a:rPr>
              <a:t> : Adapter la taille de l’image à celle requise par un modèle.</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Normalisation</a:t>
            </a:r>
            <a:r>
              <a:rPr lang="en-US" sz="3100" b="1" strike="noStrike" spc="-1">
                <a:solidFill>
                  <a:srgbClr val="000000"/>
                </a:solidFill>
                <a:latin typeface="Montserrat Bold"/>
                <a:ea typeface="Montserrat Bold"/>
              </a:rPr>
              <a:t> : Mettre les pixels dans une plage entre 0 et 1 pour faciliter les calculs.</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Réduction du bruit </a:t>
            </a:r>
            <a:r>
              <a:rPr lang="en-US" sz="3100" b="1" strike="noStrike" spc="-1">
                <a:solidFill>
                  <a:srgbClr val="000000"/>
                </a:solidFill>
                <a:latin typeface="Montserrat Bold"/>
                <a:ea typeface="Montserrat Bold"/>
              </a:rPr>
              <a:t>: Éliminer les irrégularités dans l’image.</a:t>
            </a: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additive="repl">
                                        <p:cTn id="7" dur="5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1" name="Group 2"/>
          <p:cNvGrpSpPr/>
          <p:nvPr/>
        </p:nvGrpSpPr>
        <p:grpSpPr>
          <a:xfrm>
            <a:off x="15552720" y="557640"/>
            <a:ext cx="1140480" cy="470520"/>
            <a:chOff x="15552720" y="557640"/>
            <a:chExt cx="1140480" cy="470520"/>
          </a:xfrm>
        </p:grpSpPr>
        <p:grpSp>
          <p:nvGrpSpPr>
            <p:cNvPr id="582" name="Group 3"/>
            <p:cNvGrpSpPr/>
            <p:nvPr/>
          </p:nvGrpSpPr>
          <p:grpSpPr>
            <a:xfrm>
              <a:off x="15552720" y="557640"/>
              <a:ext cx="470520" cy="470520"/>
              <a:chOff x="15552720" y="557640"/>
              <a:chExt cx="470520" cy="470520"/>
            </a:xfrm>
          </p:grpSpPr>
          <p:sp>
            <p:nvSpPr>
              <p:cNvPr id="583"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84"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85" name="Group 6"/>
            <p:cNvGrpSpPr/>
            <p:nvPr/>
          </p:nvGrpSpPr>
          <p:grpSpPr>
            <a:xfrm>
              <a:off x="15776280" y="557640"/>
              <a:ext cx="470520" cy="470520"/>
              <a:chOff x="15776280" y="557640"/>
              <a:chExt cx="470520" cy="470520"/>
            </a:xfrm>
          </p:grpSpPr>
          <p:sp>
            <p:nvSpPr>
              <p:cNvPr id="586"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87"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88" name="Group 9"/>
            <p:cNvGrpSpPr/>
            <p:nvPr/>
          </p:nvGrpSpPr>
          <p:grpSpPr>
            <a:xfrm>
              <a:off x="15999480" y="557640"/>
              <a:ext cx="470520" cy="470520"/>
              <a:chOff x="15999480" y="557640"/>
              <a:chExt cx="470520" cy="470520"/>
            </a:xfrm>
          </p:grpSpPr>
          <p:sp>
            <p:nvSpPr>
              <p:cNvPr id="589"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90"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591" name="Group 12"/>
            <p:cNvGrpSpPr/>
            <p:nvPr/>
          </p:nvGrpSpPr>
          <p:grpSpPr>
            <a:xfrm>
              <a:off x="16222680" y="557640"/>
              <a:ext cx="470520" cy="470520"/>
              <a:chOff x="16222680" y="557640"/>
              <a:chExt cx="470520" cy="470520"/>
            </a:xfrm>
          </p:grpSpPr>
          <p:sp>
            <p:nvSpPr>
              <p:cNvPr id="592"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593"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594"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95"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Extraction des caractéristiques</a:t>
            </a:r>
            <a:endParaRPr lang="en-US" sz="4230" b="0" strike="noStrike" spc="-1">
              <a:solidFill>
                <a:srgbClr val="000000"/>
              </a:solidFill>
              <a:latin typeface="Arial"/>
            </a:endParaRPr>
          </a:p>
        </p:txBody>
      </p:sp>
      <p:sp>
        <p:nvSpPr>
          <p:cNvPr id="596"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grpSp>
        <p:nvGrpSpPr>
          <p:cNvPr id="597" name="Group 18"/>
          <p:cNvGrpSpPr/>
          <p:nvPr/>
        </p:nvGrpSpPr>
        <p:grpSpPr>
          <a:xfrm>
            <a:off x="1913040" y="1466640"/>
            <a:ext cx="1192320" cy="1015200"/>
            <a:chOff x="1913040" y="1466640"/>
            <a:chExt cx="1192320" cy="1015200"/>
          </a:xfrm>
        </p:grpSpPr>
        <p:grpSp>
          <p:nvGrpSpPr>
            <p:cNvPr id="598" name="Group 19"/>
            <p:cNvGrpSpPr/>
            <p:nvPr/>
          </p:nvGrpSpPr>
          <p:grpSpPr>
            <a:xfrm>
              <a:off x="1913040" y="1466640"/>
              <a:ext cx="1192320" cy="1015200"/>
              <a:chOff x="1913040" y="1466640"/>
              <a:chExt cx="1192320" cy="1015200"/>
            </a:xfrm>
          </p:grpSpPr>
          <p:sp>
            <p:nvSpPr>
              <p:cNvPr id="599" name="Freeform 20"/>
              <p:cNvSpPr/>
              <p:nvPr/>
            </p:nvSpPr>
            <p:spPr>
              <a:xfrm>
                <a:off x="1913040" y="15926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00" name="TextBox 21"/>
              <p:cNvSpPr/>
              <p:nvPr/>
            </p:nvSpPr>
            <p:spPr>
              <a:xfrm>
                <a:off x="1913040" y="14666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601" name="TextBox 22"/>
            <p:cNvSpPr/>
            <p:nvPr/>
          </p:nvSpPr>
          <p:spPr>
            <a:xfrm>
              <a:off x="1913040" y="16664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03</a:t>
              </a:r>
              <a:endParaRPr lang="en-US" sz="4160" b="0" strike="noStrike" spc="-1">
                <a:solidFill>
                  <a:srgbClr val="000000"/>
                </a:solidFill>
                <a:latin typeface="Arial"/>
              </a:endParaRPr>
            </a:p>
          </p:txBody>
        </p:sp>
      </p:grpSp>
      <p:sp>
        <p:nvSpPr>
          <p:cNvPr id="602" name="TextBox 23"/>
          <p:cNvSpPr/>
          <p:nvPr/>
        </p:nvSpPr>
        <p:spPr>
          <a:xfrm>
            <a:off x="2194560" y="4082760"/>
            <a:ext cx="14689080" cy="3313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Pour comprendre une image, il faut extraire des informations importantes :</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Caractéristiques simples </a:t>
            </a:r>
            <a:r>
              <a:rPr lang="en-US" sz="3100" b="1" strike="noStrike" spc="-1">
                <a:solidFill>
                  <a:srgbClr val="000000"/>
                </a:solidFill>
                <a:latin typeface="Montserrat Bold"/>
                <a:ea typeface="Montserrat Bold"/>
              </a:rPr>
              <a:t>: Contours, bords, textures, couleurs, formes.</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Caractéristiques complexes</a:t>
            </a:r>
            <a:r>
              <a:rPr lang="en-US" sz="3100" b="1" strike="noStrike" spc="-1">
                <a:solidFill>
                  <a:srgbClr val="000000"/>
                </a:solidFill>
                <a:latin typeface="Montserrat Bold"/>
                <a:ea typeface="Montserrat Bold"/>
              </a:rPr>
              <a:t> : Apprises automatiquement à l’aide de modèles de deep learning comme les réseaux de neurones convolutifs (</a:t>
            </a:r>
            <a:r>
              <a:rPr lang="en-US" sz="3100" b="1" strike="noStrike" spc="-1">
                <a:solidFill>
                  <a:srgbClr val="AD623C"/>
                </a:solidFill>
                <a:latin typeface="Montserrat Bold"/>
                <a:ea typeface="Montserrat Bold"/>
              </a:rPr>
              <a:t>CNN</a:t>
            </a:r>
            <a:r>
              <a:rPr lang="en-US" sz="3100" b="1" strike="noStrike" spc="-1">
                <a:solidFill>
                  <a:srgbClr val="000000"/>
                </a:solidFill>
                <a:latin typeface="Montserrat Bold"/>
                <a:ea typeface="Montserrat Bold"/>
              </a:rPr>
              <a:t>).</a:t>
            </a: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02"/>
                                        </p:tgtEl>
                                        <p:attrNameLst>
                                          <p:attrName>style.visibility</p:attrName>
                                        </p:attrNameLst>
                                      </p:cBhvr>
                                      <p:to>
                                        <p:strVal val="visible"/>
                                      </p:to>
                                    </p:set>
                                    <p:animEffect transition="in" filter="fade">
                                      <p:cBhvr additive="repl">
                                        <p:cTn id="7" dur="500"/>
                                        <p:tgtEl>
                                          <p:spTgt spid="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3" name="Group 2"/>
          <p:cNvGrpSpPr/>
          <p:nvPr/>
        </p:nvGrpSpPr>
        <p:grpSpPr>
          <a:xfrm>
            <a:off x="15552720" y="557640"/>
            <a:ext cx="1140480" cy="470520"/>
            <a:chOff x="15552720" y="557640"/>
            <a:chExt cx="1140480" cy="470520"/>
          </a:xfrm>
        </p:grpSpPr>
        <p:grpSp>
          <p:nvGrpSpPr>
            <p:cNvPr id="604" name="Group 3"/>
            <p:cNvGrpSpPr/>
            <p:nvPr/>
          </p:nvGrpSpPr>
          <p:grpSpPr>
            <a:xfrm>
              <a:off x="15552720" y="557640"/>
              <a:ext cx="470520" cy="470520"/>
              <a:chOff x="15552720" y="557640"/>
              <a:chExt cx="470520" cy="470520"/>
            </a:xfrm>
          </p:grpSpPr>
          <p:sp>
            <p:nvSpPr>
              <p:cNvPr id="605"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06"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07" name="Group 6"/>
            <p:cNvGrpSpPr/>
            <p:nvPr/>
          </p:nvGrpSpPr>
          <p:grpSpPr>
            <a:xfrm>
              <a:off x="15776280" y="557640"/>
              <a:ext cx="470520" cy="470520"/>
              <a:chOff x="15776280" y="557640"/>
              <a:chExt cx="470520" cy="470520"/>
            </a:xfrm>
          </p:grpSpPr>
          <p:sp>
            <p:nvSpPr>
              <p:cNvPr id="608"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09"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10" name="Group 9"/>
            <p:cNvGrpSpPr/>
            <p:nvPr/>
          </p:nvGrpSpPr>
          <p:grpSpPr>
            <a:xfrm>
              <a:off x="15999480" y="557640"/>
              <a:ext cx="470520" cy="470520"/>
              <a:chOff x="15999480" y="557640"/>
              <a:chExt cx="470520" cy="470520"/>
            </a:xfrm>
          </p:grpSpPr>
          <p:sp>
            <p:nvSpPr>
              <p:cNvPr id="611"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12"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13" name="Group 12"/>
            <p:cNvGrpSpPr/>
            <p:nvPr/>
          </p:nvGrpSpPr>
          <p:grpSpPr>
            <a:xfrm>
              <a:off x="16222680" y="557640"/>
              <a:ext cx="470520" cy="470520"/>
              <a:chOff x="16222680" y="557640"/>
              <a:chExt cx="470520" cy="470520"/>
            </a:xfrm>
          </p:grpSpPr>
          <p:sp>
            <p:nvSpPr>
              <p:cNvPr id="614"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15"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616"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17"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Analyse et Interprétation</a:t>
            </a:r>
            <a:endParaRPr lang="en-US" sz="4230" b="0" strike="noStrike" spc="-1">
              <a:solidFill>
                <a:srgbClr val="000000"/>
              </a:solidFill>
              <a:latin typeface="Arial"/>
            </a:endParaRPr>
          </a:p>
        </p:txBody>
      </p:sp>
      <p:sp>
        <p:nvSpPr>
          <p:cNvPr id="618"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grpSp>
        <p:nvGrpSpPr>
          <p:cNvPr id="619" name="Group 18"/>
          <p:cNvGrpSpPr/>
          <p:nvPr/>
        </p:nvGrpSpPr>
        <p:grpSpPr>
          <a:xfrm>
            <a:off x="1913040" y="1466640"/>
            <a:ext cx="1192320" cy="1015200"/>
            <a:chOff x="1913040" y="1466640"/>
            <a:chExt cx="1192320" cy="1015200"/>
          </a:xfrm>
        </p:grpSpPr>
        <p:grpSp>
          <p:nvGrpSpPr>
            <p:cNvPr id="620" name="Group 19"/>
            <p:cNvGrpSpPr/>
            <p:nvPr/>
          </p:nvGrpSpPr>
          <p:grpSpPr>
            <a:xfrm>
              <a:off x="1913040" y="1466640"/>
              <a:ext cx="1192320" cy="1015200"/>
              <a:chOff x="1913040" y="1466640"/>
              <a:chExt cx="1192320" cy="1015200"/>
            </a:xfrm>
          </p:grpSpPr>
          <p:sp>
            <p:nvSpPr>
              <p:cNvPr id="621" name="Freeform 20"/>
              <p:cNvSpPr/>
              <p:nvPr/>
            </p:nvSpPr>
            <p:spPr>
              <a:xfrm>
                <a:off x="1913040" y="15926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22" name="TextBox 21"/>
              <p:cNvSpPr/>
              <p:nvPr/>
            </p:nvSpPr>
            <p:spPr>
              <a:xfrm>
                <a:off x="1913040" y="14666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623" name="TextBox 22"/>
            <p:cNvSpPr/>
            <p:nvPr/>
          </p:nvSpPr>
          <p:spPr>
            <a:xfrm>
              <a:off x="1913040" y="16664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04</a:t>
              </a:r>
              <a:endParaRPr lang="en-US" sz="4160" b="0" strike="noStrike" spc="-1">
                <a:solidFill>
                  <a:srgbClr val="000000"/>
                </a:solidFill>
                <a:latin typeface="Arial"/>
              </a:endParaRPr>
            </a:p>
          </p:txBody>
        </p:sp>
      </p:grpSp>
      <p:sp>
        <p:nvSpPr>
          <p:cNvPr id="624" name="TextBox 23"/>
          <p:cNvSpPr/>
          <p:nvPr/>
        </p:nvSpPr>
        <p:spPr>
          <a:xfrm>
            <a:off x="1210320" y="4082760"/>
            <a:ext cx="15866640" cy="3865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À partir des caractéristiques extraites, l’algorithme effectue des tâches spécifiques :</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 Classification </a:t>
            </a:r>
            <a:r>
              <a:rPr lang="en-US" sz="3100" b="1" strike="noStrike" spc="-1">
                <a:solidFill>
                  <a:srgbClr val="000000"/>
                </a:solidFill>
                <a:latin typeface="Montserrat Bold"/>
                <a:ea typeface="Montserrat Bold"/>
              </a:rPr>
              <a:t>: Associer une image à une catégorie (</a:t>
            </a:r>
            <a:r>
              <a:rPr lang="en-US" sz="3100" b="1" strike="noStrike" spc="-1">
                <a:solidFill>
                  <a:srgbClr val="AD623C"/>
                </a:solidFill>
                <a:latin typeface="Montserrat Bold"/>
                <a:ea typeface="Montserrat Bold"/>
              </a:rPr>
              <a:t>Ex:</a:t>
            </a:r>
            <a:r>
              <a:rPr lang="en-US" sz="3100" b="1" strike="noStrike" spc="-1">
                <a:solidFill>
                  <a:srgbClr val="000000"/>
                </a:solidFill>
                <a:latin typeface="Montserrat Bold"/>
                <a:ea typeface="Montserrat Bold"/>
              </a:rPr>
              <a:t>  "chien", "chat").</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 Détection d’objets</a:t>
            </a:r>
            <a:r>
              <a:rPr lang="en-US" sz="3100" b="1" strike="noStrike" spc="-1">
                <a:solidFill>
                  <a:srgbClr val="000000"/>
                </a:solidFill>
                <a:latin typeface="Montserrat Bold"/>
                <a:ea typeface="Montserrat Bold"/>
              </a:rPr>
              <a:t> : Identifier et localiser des objets spécifiques dans une image.</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a:t>
            </a:r>
            <a:r>
              <a:rPr lang="en-US" sz="3100" b="1" strike="noStrike" spc="-1">
                <a:solidFill>
                  <a:srgbClr val="000000"/>
                </a:solidFill>
                <a:latin typeface="Montserrat Bold"/>
                <a:ea typeface="Montserrat Bold"/>
              </a:rPr>
              <a:t> </a:t>
            </a:r>
            <a:r>
              <a:rPr lang="en-US" sz="3100" b="1" strike="noStrike" spc="-1">
                <a:solidFill>
                  <a:srgbClr val="AD623C"/>
                </a:solidFill>
                <a:latin typeface="Montserrat Bold"/>
                <a:ea typeface="Montserrat Bold"/>
              </a:rPr>
              <a:t>Segmentation</a:t>
            </a:r>
            <a:r>
              <a:rPr lang="en-US" sz="3100" b="1" strike="noStrike" spc="-1">
                <a:solidFill>
                  <a:srgbClr val="000000"/>
                </a:solidFill>
                <a:latin typeface="Montserrat Bold"/>
                <a:ea typeface="Montserrat Bold"/>
              </a:rPr>
              <a:t> : Diviser une image en régions significatives (</a:t>
            </a:r>
            <a:r>
              <a:rPr lang="en-US" sz="3100" b="1" strike="noStrike" spc="-1">
                <a:solidFill>
                  <a:srgbClr val="AD623C"/>
                </a:solidFill>
                <a:latin typeface="Montserrat Bold"/>
                <a:ea typeface="Montserrat Bold"/>
              </a:rPr>
              <a:t>Ex: </a:t>
            </a:r>
            <a:r>
              <a:rPr lang="en-US" sz="3100" b="1" strike="noStrike" spc="-1">
                <a:solidFill>
                  <a:srgbClr val="000000"/>
                </a:solidFill>
                <a:latin typeface="Montserrat Bold"/>
                <a:ea typeface="Montserrat Bold"/>
              </a:rPr>
              <a:t> séparer le fond d'un objet).</a:t>
            </a: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additive="repl">
                                        <p:cTn id="7" dur="5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5" name="Group 2"/>
          <p:cNvGrpSpPr/>
          <p:nvPr/>
        </p:nvGrpSpPr>
        <p:grpSpPr>
          <a:xfrm>
            <a:off x="15552720" y="557640"/>
            <a:ext cx="1140480" cy="470520"/>
            <a:chOff x="15552720" y="557640"/>
            <a:chExt cx="1140480" cy="470520"/>
          </a:xfrm>
        </p:grpSpPr>
        <p:grpSp>
          <p:nvGrpSpPr>
            <p:cNvPr id="626" name="Group 3"/>
            <p:cNvGrpSpPr/>
            <p:nvPr/>
          </p:nvGrpSpPr>
          <p:grpSpPr>
            <a:xfrm>
              <a:off x="15552720" y="557640"/>
              <a:ext cx="470520" cy="470520"/>
              <a:chOff x="15552720" y="557640"/>
              <a:chExt cx="470520" cy="470520"/>
            </a:xfrm>
          </p:grpSpPr>
          <p:sp>
            <p:nvSpPr>
              <p:cNvPr id="627"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28"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29" name="Group 6"/>
            <p:cNvGrpSpPr/>
            <p:nvPr/>
          </p:nvGrpSpPr>
          <p:grpSpPr>
            <a:xfrm>
              <a:off x="15776280" y="557640"/>
              <a:ext cx="470520" cy="470520"/>
              <a:chOff x="15776280" y="557640"/>
              <a:chExt cx="470520" cy="470520"/>
            </a:xfrm>
          </p:grpSpPr>
          <p:sp>
            <p:nvSpPr>
              <p:cNvPr id="630"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31"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32" name="Group 9"/>
            <p:cNvGrpSpPr/>
            <p:nvPr/>
          </p:nvGrpSpPr>
          <p:grpSpPr>
            <a:xfrm>
              <a:off x="15999480" y="557640"/>
              <a:ext cx="470520" cy="470520"/>
              <a:chOff x="15999480" y="557640"/>
              <a:chExt cx="470520" cy="470520"/>
            </a:xfrm>
          </p:grpSpPr>
          <p:sp>
            <p:nvSpPr>
              <p:cNvPr id="633"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34"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35" name="Group 12"/>
            <p:cNvGrpSpPr/>
            <p:nvPr/>
          </p:nvGrpSpPr>
          <p:grpSpPr>
            <a:xfrm>
              <a:off x="16222680" y="557640"/>
              <a:ext cx="470520" cy="470520"/>
              <a:chOff x="16222680" y="557640"/>
              <a:chExt cx="470520" cy="470520"/>
            </a:xfrm>
          </p:grpSpPr>
          <p:sp>
            <p:nvSpPr>
              <p:cNvPr id="636"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37"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638"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39"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Décisions ou Actions</a:t>
            </a:r>
            <a:endParaRPr lang="en-US" sz="4230" b="0" strike="noStrike" spc="-1">
              <a:solidFill>
                <a:srgbClr val="000000"/>
              </a:solidFill>
              <a:latin typeface="Arial"/>
            </a:endParaRPr>
          </a:p>
        </p:txBody>
      </p:sp>
      <p:sp>
        <p:nvSpPr>
          <p:cNvPr id="640"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grpSp>
        <p:nvGrpSpPr>
          <p:cNvPr id="641" name="Group 18"/>
          <p:cNvGrpSpPr/>
          <p:nvPr/>
        </p:nvGrpSpPr>
        <p:grpSpPr>
          <a:xfrm>
            <a:off x="1913040" y="1466640"/>
            <a:ext cx="1192320" cy="1015200"/>
            <a:chOff x="1913040" y="1466640"/>
            <a:chExt cx="1192320" cy="1015200"/>
          </a:xfrm>
        </p:grpSpPr>
        <p:grpSp>
          <p:nvGrpSpPr>
            <p:cNvPr id="642" name="Group 19"/>
            <p:cNvGrpSpPr/>
            <p:nvPr/>
          </p:nvGrpSpPr>
          <p:grpSpPr>
            <a:xfrm>
              <a:off x="1913040" y="1466640"/>
              <a:ext cx="1192320" cy="1015200"/>
              <a:chOff x="1913040" y="1466640"/>
              <a:chExt cx="1192320" cy="1015200"/>
            </a:xfrm>
          </p:grpSpPr>
          <p:sp>
            <p:nvSpPr>
              <p:cNvPr id="643" name="Freeform 20"/>
              <p:cNvSpPr/>
              <p:nvPr/>
            </p:nvSpPr>
            <p:spPr>
              <a:xfrm>
                <a:off x="1913040" y="15926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44" name="TextBox 21"/>
              <p:cNvSpPr/>
              <p:nvPr/>
            </p:nvSpPr>
            <p:spPr>
              <a:xfrm>
                <a:off x="1913040" y="14666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645" name="TextBox 22"/>
            <p:cNvSpPr/>
            <p:nvPr/>
          </p:nvSpPr>
          <p:spPr>
            <a:xfrm>
              <a:off x="1913040" y="16664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05</a:t>
              </a:r>
              <a:endParaRPr lang="en-US" sz="4160" b="0" strike="noStrike" spc="-1">
                <a:solidFill>
                  <a:srgbClr val="000000"/>
                </a:solidFill>
                <a:latin typeface="Arial"/>
              </a:endParaRPr>
            </a:p>
          </p:txBody>
        </p:sp>
      </p:grpSp>
      <p:sp>
        <p:nvSpPr>
          <p:cNvPr id="646" name="TextBox 23"/>
          <p:cNvSpPr/>
          <p:nvPr/>
        </p:nvSpPr>
        <p:spPr>
          <a:xfrm>
            <a:off x="1210320" y="4082760"/>
            <a:ext cx="15866640" cy="3313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Une fois les informations analysées, le système peut effectuer des actions automatisées basées sur les résultats. </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Exemple</a:t>
            </a:r>
            <a:r>
              <a:rPr lang="en-US" sz="3100" b="1" strike="noStrike" spc="-1">
                <a:solidFill>
                  <a:srgbClr val="000000"/>
                </a:solidFill>
                <a:latin typeface="Montserrat Bold"/>
                <a:ea typeface="Montserrat Bold"/>
              </a:rPr>
              <a:t>:</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     </a:t>
            </a:r>
            <a:r>
              <a:rPr lang="en-US" sz="3100" b="1" strike="noStrike" spc="-1">
                <a:solidFill>
                  <a:srgbClr val="AD623C"/>
                </a:solidFill>
                <a:latin typeface="Montserrat Bold"/>
                <a:ea typeface="Montserrat Bold"/>
              </a:rPr>
              <a:t>-</a:t>
            </a:r>
            <a:r>
              <a:rPr lang="en-US" sz="3100" b="1" strike="noStrike" spc="-1">
                <a:solidFill>
                  <a:srgbClr val="000000"/>
                </a:solidFill>
                <a:latin typeface="Montserrat Bold"/>
                <a:ea typeface="Montserrat Bold"/>
              </a:rPr>
              <a:t> Déclencher une alarme si un intrus est détecté.</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     </a:t>
            </a:r>
            <a:r>
              <a:rPr lang="en-US" sz="3100" b="1" strike="noStrike" spc="-1">
                <a:solidFill>
                  <a:srgbClr val="AD623C"/>
                </a:solidFill>
                <a:latin typeface="Montserrat Bold"/>
                <a:ea typeface="Montserrat Bold"/>
              </a:rPr>
              <a:t>- </a:t>
            </a:r>
            <a:r>
              <a:rPr lang="en-US" sz="3100" b="1" strike="noStrike" spc="-1">
                <a:solidFill>
                  <a:srgbClr val="000000"/>
                </a:solidFill>
                <a:latin typeface="Montserrat Bold"/>
                <a:ea typeface="Montserrat Bold"/>
              </a:rPr>
              <a:t>Diriger une voiture autonome en évitant les obstacles.</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    </a:t>
            </a:r>
            <a:r>
              <a:rPr lang="en-US" sz="3100" b="1" strike="noStrike" spc="-1">
                <a:solidFill>
                  <a:srgbClr val="AD623C"/>
                </a:solidFill>
                <a:latin typeface="Montserrat Bold"/>
                <a:ea typeface="Montserrat Bold"/>
              </a:rPr>
              <a:t> - </a:t>
            </a:r>
            <a:r>
              <a:rPr lang="en-US" sz="3100" b="1" strike="noStrike" spc="-1">
                <a:solidFill>
                  <a:srgbClr val="000000"/>
                </a:solidFill>
                <a:latin typeface="Montserrat Bold"/>
                <a:ea typeface="Montserrat Bold"/>
              </a:rPr>
              <a:t>Aider un médecin à diagnostiquer une maladie.</a:t>
            </a: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additive="repl">
                                        <p:cTn id="7" dur="5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7" name="Group 2"/>
          <p:cNvGrpSpPr/>
          <p:nvPr/>
        </p:nvGrpSpPr>
        <p:grpSpPr>
          <a:xfrm>
            <a:off x="15552720" y="557640"/>
            <a:ext cx="1140480" cy="470520"/>
            <a:chOff x="15552720" y="557640"/>
            <a:chExt cx="1140480" cy="470520"/>
          </a:xfrm>
        </p:grpSpPr>
        <p:grpSp>
          <p:nvGrpSpPr>
            <p:cNvPr id="648" name="Group 3"/>
            <p:cNvGrpSpPr/>
            <p:nvPr/>
          </p:nvGrpSpPr>
          <p:grpSpPr>
            <a:xfrm>
              <a:off x="15552720" y="557640"/>
              <a:ext cx="470520" cy="470520"/>
              <a:chOff x="15552720" y="557640"/>
              <a:chExt cx="470520" cy="470520"/>
            </a:xfrm>
          </p:grpSpPr>
          <p:sp>
            <p:nvSpPr>
              <p:cNvPr id="649"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50"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51" name="Group 6"/>
            <p:cNvGrpSpPr/>
            <p:nvPr/>
          </p:nvGrpSpPr>
          <p:grpSpPr>
            <a:xfrm>
              <a:off x="15776280" y="557640"/>
              <a:ext cx="470520" cy="470520"/>
              <a:chOff x="15776280" y="557640"/>
              <a:chExt cx="470520" cy="470520"/>
            </a:xfrm>
          </p:grpSpPr>
          <p:sp>
            <p:nvSpPr>
              <p:cNvPr id="652"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53"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54" name="Group 9"/>
            <p:cNvGrpSpPr/>
            <p:nvPr/>
          </p:nvGrpSpPr>
          <p:grpSpPr>
            <a:xfrm>
              <a:off x="15999480" y="557640"/>
              <a:ext cx="470520" cy="470520"/>
              <a:chOff x="15999480" y="557640"/>
              <a:chExt cx="470520" cy="470520"/>
            </a:xfrm>
          </p:grpSpPr>
          <p:sp>
            <p:nvSpPr>
              <p:cNvPr id="655"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56"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57" name="Group 12"/>
            <p:cNvGrpSpPr/>
            <p:nvPr/>
          </p:nvGrpSpPr>
          <p:grpSpPr>
            <a:xfrm>
              <a:off x="16222680" y="557640"/>
              <a:ext cx="470520" cy="470520"/>
              <a:chOff x="16222680" y="557640"/>
              <a:chExt cx="470520" cy="470520"/>
            </a:xfrm>
          </p:grpSpPr>
          <p:sp>
            <p:nvSpPr>
              <p:cNvPr id="658"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59"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660"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61" name="TextBox 16"/>
          <p:cNvSpPr/>
          <p:nvPr/>
        </p:nvSpPr>
        <p:spPr>
          <a:xfrm>
            <a:off x="4403160" y="1474200"/>
            <a:ext cx="94809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Outils et frameworks populaires</a:t>
            </a:r>
            <a:endParaRPr lang="en-US" sz="4230" b="0" strike="noStrike" spc="-1">
              <a:solidFill>
                <a:srgbClr val="000000"/>
              </a:solidFill>
              <a:latin typeface="Arial"/>
            </a:endParaRPr>
          </a:p>
        </p:txBody>
      </p:sp>
      <p:sp>
        <p:nvSpPr>
          <p:cNvPr id="662"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Fontionnement</a:t>
            </a:r>
            <a:endParaRPr lang="en-US" sz="3170" b="0" strike="noStrike" spc="-1">
              <a:solidFill>
                <a:srgbClr val="000000"/>
              </a:solidFill>
              <a:latin typeface="Arial"/>
            </a:endParaRPr>
          </a:p>
        </p:txBody>
      </p:sp>
      <p:sp>
        <p:nvSpPr>
          <p:cNvPr id="663" name="TextBox 18"/>
          <p:cNvSpPr/>
          <p:nvPr/>
        </p:nvSpPr>
        <p:spPr>
          <a:xfrm>
            <a:off x="2376360" y="3444480"/>
            <a:ext cx="13534920" cy="4969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AD623C"/>
                </a:solidFill>
                <a:latin typeface="Montserrat Bold"/>
                <a:ea typeface="Montserrat Bold"/>
              </a:rPr>
              <a:t>OpenCV</a:t>
            </a:r>
            <a:r>
              <a:rPr lang="en-US" sz="3100" b="1" strike="noStrike" spc="-1">
                <a:solidFill>
                  <a:srgbClr val="000000"/>
                </a:solidFill>
                <a:latin typeface="Montserrat Bold"/>
                <a:ea typeface="Montserrat Bold"/>
              </a:rPr>
              <a:t> : Pour le traitement d'images classique.</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TensorFlow et Keras </a:t>
            </a:r>
            <a:r>
              <a:rPr lang="en-US" sz="3100" b="1" strike="noStrike" spc="-1">
                <a:solidFill>
                  <a:srgbClr val="000000"/>
                </a:solidFill>
                <a:latin typeface="Montserrat Bold"/>
                <a:ea typeface="Montserrat Bold"/>
              </a:rPr>
              <a:t>: Pour les modèles de deep learning.</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PyTorch</a:t>
            </a:r>
            <a:r>
              <a:rPr lang="en-US" sz="3100" b="1" strike="noStrike" spc="-1">
                <a:solidFill>
                  <a:srgbClr val="000000"/>
                </a:solidFill>
                <a:latin typeface="Montserrat Bold"/>
                <a:ea typeface="Montserrat Bold"/>
              </a:rPr>
              <a:t> : Pour une approche plus flexible de la Computer Vision.</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YOLO</a:t>
            </a:r>
            <a:r>
              <a:rPr lang="en-US" sz="3100" b="1" strike="noStrike" spc="-1">
                <a:solidFill>
                  <a:srgbClr val="000000"/>
                </a:solidFill>
                <a:latin typeface="Montserrat Bold"/>
                <a:ea typeface="Montserrat Bold"/>
              </a:rPr>
              <a:t> (You Only Look Once) : Pour la détection rapide d'objets.</a:t>
            </a:r>
            <a:endParaRPr lang="en-US" sz="3100" b="0" strike="noStrike" spc="-1">
              <a:solidFill>
                <a:srgbClr val="000000"/>
              </a:solidFill>
              <a:latin typeface="Arial"/>
            </a:endParaRPr>
          </a:p>
          <a:p>
            <a:pPr algn="just" defTabSz="914400">
              <a:lnSpc>
                <a:spcPts val="4348"/>
              </a:lnSpc>
            </a:pP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Mask R-CNN</a:t>
            </a:r>
            <a:r>
              <a:rPr lang="en-US" sz="3100" b="1" strike="noStrike" spc="-1">
                <a:solidFill>
                  <a:srgbClr val="000000"/>
                </a:solidFill>
                <a:latin typeface="Montserrat Bold"/>
                <a:ea typeface="Montserrat Bold"/>
              </a:rPr>
              <a:t> : Pour la segmentation d’objets.</a:t>
            </a:r>
            <a:endParaRPr lang="en-US" sz="3100" b="0" strike="noStrike" spc="-1">
              <a:solidFill>
                <a:srgbClr val="000000"/>
              </a:solidFill>
              <a:latin typeface="Arial"/>
            </a:endParaRPr>
          </a:p>
        </p:txBody>
      </p:sp>
    </p:spTree>
  </p:cSld>
  <p:clrMapOvr>
    <a:masterClrMapping/>
  </p:clrMapOvr>
  <p:transition spd="slow">
    <p:wip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additive="repl">
                                        <p:cTn id="7"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100" name="Group 2"/>
          <p:cNvGrpSpPr/>
          <p:nvPr/>
        </p:nvGrpSpPr>
        <p:grpSpPr>
          <a:xfrm>
            <a:off x="330480" y="3433680"/>
            <a:ext cx="915480" cy="915480"/>
            <a:chOff x="330480" y="3433680"/>
            <a:chExt cx="915480" cy="915480"/>
          </a:xfrm>
        </p:grpSpPr>
        <p:sp>
          <p:nvSpPr>
            <p:cNvPr id="101" name="Freeform 3"/>
            <p:cNvSpPr/>
            <p:nvPr/>
          </p:nvSpPr>
          <p:spPr>
            <a:xfrm>
              <a:off x="330480" y="343368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02" name="TextBox 4"/>
            <p:cNvSpPr/>
            <p:nvPr/>
          </p:nvSpPr>
          <p:spPr>
            <a:xfrm>
              <a:off x="416160" y="3476520"/>
              <a:ext cx="743760" cy="786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03" name="Group 5"/>
          <p:cNvGrpSpPr/>
          <p:nvPr/>
        </p:nvGrpSpPr>
        <p:grpSpPr>
          <a:xfrm>
            <a:off x="17658360" y="7097040"/>
            <a:ext cx="915480" cy="915480"/>
            <a:chOff x="17658360" y="7097040"/>
            <a:chExt cx="915480" cy="915480"/>
          </a:xfrm>
        </p:grpSpPr>
        <p:sp>
          <p:nvSpPr>
            <p:cNvPr id="104" name="Freeform 6"/>
            <p:cNvSpPr/>
            <p:nvPr/>
          </p:nvSpPr>
          <p:spPr>
            <a:xfrm>
              <a:off x="17658360" y="709704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05" name="TextBox 7"/>
            <p:cNvSpPr/>
            <p:nvPr/>
          </p:nvSpPr>
          <p:spPr>
            <a:xfrm>
              <a:off x="17744040" y="7139880"/>
              <a:ext cx="743760" cy="786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106" name="Freeform 8"/>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nvGrpSpPr>
          <p:cNvPr id="107" name="Group 9"/>
          <p:cNvGrpSpPr/>
          <p:nvPr/>
        </p:nvGrpSpPr>
        <p:grpSpPr>
          <a:xfrm>
            <a:off x="4694760" y="3814920"/>
            <a:ext cx="2486160" cy="3090960"/>
            <a:chOff x="4694760" y="3814920"/>
            <a:chExt cx="2486160" cy="3090960"/>
          </a:xfrm>
        </p:grpSpPr>
        <p:sp>
          <p:nvSpPr>
            <p:cNvPr id="108" name="Freeform 10"/>
            <p:cNvSpPr/>
            <p:nvPr/>
          </p:nvSpPr>
          <p:spPr>
            <a:xfrm>
              <a:off x="4694760" y="388368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09" name="TextBox 11"/>
            <p:cNvSpPr/>
            <p:nvPr/>
          </p:nvSpPr>
          <p:spPr>
            <a:xfrm>
              <a:off x="4694760" y="381492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10" name="Group 12"/>
          <p:cNvGrpSpPr/>
          <p:nvPr/>
        </p:nvGrpSpPr>
        <p:grpSpPr>
          <a:xfrm>
            <a:off x="4694760" y="2640240"/>
            <a:ext cx="2486160" cy="2486160"/>
            <a:chOff x="4694760" y="2640240"/>
            <a:chExt cx="2486160" cy="2486160"/>
          </a:xfrm>
        </p:grpSpPr>
        <p:sp>
          <p:nvSpPr>
            <p:cNvPr id="111" name="Freeform 13"/>
            <p:cNvSpPr/>
            <p:nvPr/>
          </p:nvSpPr>
          <p:spPr>
            <a:xfrm>
              <a:off x="4694760" y="2640240"/>
              <a:ext cx="2486160" cy="2486160"/>
            </a:xfrm>
            <a:custGeom>
              <a:avLst/>
              <a:gdLst>
                <a:gd name="textAreaLeft" fmla="*/ 0 w 2486160"/>
                <a:gd name="textAreaRight" fmla="*/ 2486880 w 2486160"/>
                <a:gd name="textAreaTop" fmla="*/ 0 h 2486160"/>
                <a:gd name="textAreaBottom" fmla="*/ 2486880 h 2486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127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grpSp>
      <p:grpSp>
        <p:nvGrpSpPr>
          <p:cNvPr id="112" name="Group 14"/>
          <p:cNvGrpSpPr/>
          <p:nvPr/>
        </p:nvGrpSpPr>
        <p:grpSpPr>
          <a:xfrm>
            <a:off x="1662120" y="5524560"/>
            <a:ext cx="2486160" cy="3090960"/>
            <a:chOff x="1662120" y="5524560"/>
            <a:chExt cx="2486160" cy="3090960"/>
          </a:xfrm>
        </p:grpSpPr>
        <p:sp>
          <p:nvSpPr>
            <p:cNvPr id="113" name="Freeform 15"/>
            <p:cNvSpPr/>
            <p:nvPr/>
          </p:nvSpPr>
          <p:spPr>
            <a:xfrm>
              <a:off x="1662120" y="559332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14" name="TextBox 16"/>
            <p:cNvSpPr/>
            <p:nvPr/>
          </p:nvSpPr>
          <p:spPr>
            <a:xfrm>
              <a:off x="1662120" y="552456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15" name="Group 17"/>
          <p:cNvGrpSpPr/>
          <p:nvPr/>
        </p:nvGrpSpPr>
        <p:grpSpPr>
          <a:xfrm>
            <a:off x="1508040" y="4195440"/>
            <a:ext cx="2794320" cy="2793960"/>
            <a:chOff x="1508040" y="4195440"/>
            <a:chExt cx="2794320" cy="2793960"/>
          </a:xfrm>
        </p:grpSpPr>
        <p:sp>
          <p:nvSpPr>
            <p:cNvPr id="116" name="Freeform 18"/>
            <p:cNvSpPr/>
            <p:nvPr/>
          </p:nvSpPr>
          <p:spPr>
            <a:xfrm rot="282000">
              <a:off x="1609920" y="4296960"/>
              <a:ext cx="2590560" cy="2590560"/>
            </a:xfrm>
            <a:custGeom>
              <a:avLst/>
              <a:gdLst>
                <a:gd name="textAreaLeft" fmla="*/ 0 w 2590560"/>
                <a:gd name="textAreaRight" fmla="*/ 2591280 w 2590560"/>
                <a:gd name="textAreaTop" fmla="*/ 0 h 2590560"/>
                <a:gd name="textAreaBottom" fmla="*/ 2591280 h 2590560"/>
              </a:gdLst>
              <a:ahLst/>
              <a:cxnLst/>
              <a:rect l="textAreaLeft" t="textAreaTop" r="textAreaRight" b="textAreaBottom"/>
              <a:pathLst>
                <a:path w="846849" h="846849">
                  <a:moveTo>
                    <a:pt x="390124" y="18391"/>
                  </a:moveTo>
                  <a:cubicBezTo>
                    <a:pt x="166430" y="36782"/>
                    <a:pt x="0" y="233030"/>
                    <a:pt x="18391" y="456724"/>
                  </a:cubicBezTo>
                  <a:cubicBezTo>
                    <a:pt x="36782" y="680418"/>
                    <a:pt x="233030" y="846848"/>
                    <a:pt x="456724" y="828457"/>
                  </a:cubicBezTo>
                  <a:cubicBezTo>
                    <a:pt x="680418" y="810066"/>
                    <a:pt x="846848" y="613818"/>
                    <a:pt x="828457" y="390124"/>
                  </a:cubicBezTo>
                  <a:cubicBezTo>
                    <a:pt x="810066" y="166430"/>
                    <a:pt x="613818" y="0"/>
                    <a:pt x="390124" y="18391"/>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117" name="Group 19"/>
          <p:cNvGrpSpPr/>
          <p:nvPr/>
        </p:nvGrpSpPr>
        <p:grpSpPr>
          <a:xfrm>
            <a:off x="10950840" y="3814920"/>
            <a:ext cx="2486160" cy="3090960"/>
            <a:chOff x="10950840" y="3814920"/>
            <a:chExt cx="2486160" cy="3090960"/>
          </a:xfrm>
        </p:grpSpPr>
        <p:sp>
          <p:nvSpPr>
            <p:cNvPr id="118" name="Freeform 20"/>
            <p:cNvSpPr/>
            <p:nvPr/>
          </p:nvSpPr>
          <p:spPr>
            <a:xfrm>
              <a:off x="10950840" y="388368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19" name="TextBox 21"/>
            <p:cNvSpPr/>
            <p:nvPr/>
          </p:nvSpPr>
          <p:spPr>
            <a:xfrm>
              <a:off x="10950840" y="381492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20" name="Group 22"/>
          <p:cNvGrpSpPr/>
          <p:nvPr/>
        </p:nvGrpSpPr>
        <p:grpSpPr>
          <a:xfrm>
            <a:off x="10950840" y="2640240"/>
            <a:ext cx="2486160" cy="2486160"/>
            <a:chOff x="10950840" y="2640240"/>
            <a:chExt cx="2486160" cy="2486160"/>
          </a:xfrm>
        </p:grpSpPr>
        <p:sp>
          <p:nvSpPr>
            <p:cNvPr id="121" name="Freeform 23"/>
            <p:cNvSpPr/>
            <p:nvPr/>
          </p:nvSpPr>
          <p:spPr>
            <a:xfrm>
              <a:off x="10950840" y="2640240"/>
              <a:ext cx="2486160" cy="2486160"/>
            </a:xfrm>
            <a:custGeom>
              <a:avLst/>
              <a:gdLst>
                <a:gd name="textAreaLeft" fmla="*/ 0 w 2486160"/>
                <a:gd name="textAreaRight" fmla="*/ 2486880 w 2486160"/>
                <a:gd name="textAreaTop" fmla="*/ 0 h 2486160"/>
                <a:gd name="textAreaBottom" fmla="*/ 2486880 h 2486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122" name="Group 24"/>
          <p:cNvGrpSpPr/>
          <p:nvPr/>
        </p:nvGrpSpPr>
        <p:grpSpPr>
          <a:xfrm>
            <a:off x="10422720" y="518760"/>
            <a:ext cx="318600" cy="318600"/>
            <a:chOff x="10422720" y="518760"/>
            <a:chExt cx="318600" cy="318600"/>
          </a:xfrm>
        </p:grpSpPr>
        <p:sp>
          <p:nvSpPr>
            <p:cNvPr id="123" name="Freeform 25"/>
            <p:cNvSpPr/>
            <p:nvPr/>
          </p:nvSpPr>
          <p:spPr>
            <a:xfrm>
              <a:off x="10422720" y="518760"/>
              <a:ext cx="318600" cy="318600"/>
            </a:xfrm>
            <a:custGeom>
              <a:avLst/>
              <a:gdLst>
                <a:gd name="textAreaLeft" fmla="*/ 0 w 318600"/>
                <a:gd name="textAreaRight" fmla="*/ 319320 w 318600"/>
                <a:gd name="textAreaTop" fmla="*/ 0 h 318600"/>
                <a:gd name="textAreaBottom" fmla="*/ 319320 h 318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24" name="TextBox 26"/>
            <p:cNvSpPr/>
            <p:nvPr/>
          </p:nvSpPr>
          <p:spPr>
            <a:xfrm>
              <a:off x="10452600" y="533520"/>
              <a:ext cx="258840" cy="27360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25" name="Group 27"/>
          <p:cNvGrpSpPr/>
          <p:nvPr/>
        </p:nvGrpSpPr>
        <p:grpSpPr>
          <a:xfrm>
            <a:off x="4166280" y="2640240"/>
            <a:ext cx="318600" cy="318600"/>
            <a:chOff x="4166280" y="2640240"/>
            <a:chExt cx="318600" cy="318600"/>
          </a:xfrm>
        </p:grpSpPr>
        <p:sp>
          <p:nvSpPr>
            <p:cNvPr id="126" name="Freeform 28"/>
            <p:cNvSpPr/>
            <p:nvPr/>
          </p:nvSpPr>
          <p:spPr>
            <a:xfrm>
              <a:off x="4166280" y="2640240"/>
              <a:ext cx="318600" cy="318600"/>
            </a:xfrm>
            <a:custGeom>
              <a:avLst/>
              <a:gdLst>
                <a:gd name="textAreaLeft" fmla="*/ 0 w 318600"/>
                <a:gd name="textAreaRight" fmla="*/ 319320 w 318600"/>
                <a:gd name="textAreaTop" fmla="*/ 0 h 318600"/>
                <a:gd name="textAreaBottom" fmla="*/ 319320 h 318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27" name="TextBox 29"/>
            <p:cNvSpPr/>
            <p:nvPr/>
          </p:nvSpPr>
          <p:spPr>
            <a:xfrm>
              <a:off x="4196160" y="2655360"/>
              <a:ext cx="258840" cy="27360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28" name="Group 30"/>
          <p:cNvGrpSpPr/>
          <p:nvPr/>
        </p:nvGrpSpPr>
        <p:grpSpPr>
          <a:xfrm>
            <a:off x="4026240" y="1972080"/>
            <a:ext cx="3823200" cy="3823200"/>
            <a:chOff x="4026240" y="1972080"/>
            <a:chExt cx="3823200" cy="3823200"/>
          </a:xfrm>
        </p:grpSpPr>
        <p:sp>
          <p:nvSpPr>
            <p:cNvPr id="129" name="Freeform 31"/>
            <p:cNvSpPr/>
            <p:nvPr/>
          </p:nvSpPr>
          <p:spPr>
            <a:xfrm rot="19966800">
              <a:off x="4518000" y="2463840"/>
              <a:ext cx="2838960" cy="2838960"/>
            </a:xfrm>
            <a:custGeom>
              <a:avLst/>
              <a:gdLst>
                <a:gd name="textAreaLeft" fmla="*/ 0 w 2838960"/>
                <a:gd name="textAreaRight" fmla="*/ 2839680 w 2838960"/>
                <a:gd name="textAreaTop" fmla="*/ 0 h 2838960"/>
                <a:gd name="textAreaBottom" fmla="*/ 2839680 h 2838960"/>
              </a:gdLst>
              <a:ahLst/>
              <a:cxnLst/>
              <a:rect l="textAreaLeft" t="textAreaTop" r="textAreaRight" b="textAreaBottom"/>
              <a:pathLst>
                <a:path w="928117" h="928117">
                  <a:moveTo>
                    <a:pt x="649950" y="102665"/>
                  </a:moveTo>
                  <a:cubicBezTo>
                    <a:pt x="450358" y="0"/>
                    <a:pt x="205330" y="78575"/>
                    <a:pt x="102665" y="278168"/>
                  </a:cubicBezTo>
                  <a:cubicBezTo>
                    <a:pt x="0" y="477760"/>
                    <a:pt x="78575" y="722788"/>
                    <a:pt x="278168" y="825453"/>
                  </a:cubicBezTo>
                  <a:cubicBezTo>
                    <a:pt x="477760" y="928118"/>
                    <a:pt x="722788" y="849543"/>
                    <a:pt x="825453" y="649950"/>
                  </a:cubicBezTo>
                  <a:cubicBezTo>
                    <a:pt x="928118" y="450358"/>
                    <a:pt x="849543" y="205330"/>
                    <a:pt x="649950" y="102665"/>
                  </a:cubicBez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130" name="Group 32"/>
          <p:cNvGrpSpPr/>
          <p:nvPr/>
        </p:nvGrpSpPr>
        <p:grpSpPr>
          <a:xfrm>
            <a:off x="7235280" y="518760"/>
            <a:ext cx="318600" cy="318600"/>
            <a:chOff x="7235280" y="518760"/>
            <a:chExt cx="318600" cy="318600"/>
          </a:xfrm>
        </p:grpSpPr>
        <p:sp>
          <p:nvSpPr>
            <p:cNvPr id="131" name="Freeform 33"/>
            <p:cNvSpPr/>
            <p:nvPr/>
          </p:nvSpPr>
          <p:spPr>
            <a:xfrm>
              <a:off x="7235280" y="518760"/>
              <a:ext cx="318600" cy="318600"/>
            </a:xfrm>
            <a:custGeom>
              <a:avLst/>
              <a:gdLst>
                <a:gd name="textAreaLeft" fmla="*/ 0 w 318600"/>
                <a:gd name="textAreaRight" fmla="*/ 319320 w 318600"/>
                <a:gd name="textAreaTop" fmla="*/ 0 h 318600"/>
                <a:gd name="textAreaBottom" fmla="*/ 319320 h 318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32" name="TextBox 34"/>
            <p:cNvSpPr/>
            <p:nvPr/>
          </p:nvSpPr>
          <p:spPr>
            <a:xfrm>
              <a:off x="7265520" y="533520"/>
              <a:ext cx="258840" cy="27360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33" name="Group 35"/>
          <p:cNvGrpSpPr/>
          <p:nvPr/>
        </p:nvGrpSpPr>
        <p:grpSpPr>
          <a:xfrm>
            <a:off x="7727040" y="518760"/>
            <a:ext cx="2486160" cy="4265640"/>
            <a:chOff x="7727040" y="518760"/>
            <a:chExt cx="2486160" cy="4265640"/>
          </a:xfrm>
        </p:grpSpPr>
        <p:grpSp>
          <p:nvGrpSpPr>
            <p:cNvPr id="134" name="Group 36"/>
            <p:cNvGrpSpPr/>
            <p:nvPr/>
          </p:nvGrpSpPr>
          <p:grpSpPr>
            <a:xfrm>
              <a:off x="7727040" y="1693080"/>
              <a:ext cx="2486160" cy="3091320"/>
              <a:chOff x="7727040" y="1693080"/>
              <a:chExt cx="2486160" cy="3091320"/>
            </a:xfrm>
          </p:grpSpPr>
          <p:sp>
            <p:nvSpPr>
              <p:cNvPr id="135" name="Freeform 37"/>
              <p:cNvSpPr/>
              <p:nvPr/>
            </p:nvSpPr>
            <p:spPr>
              <a:xfrm>
                <a:off x="7727040" y="176220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36" name="TextBox 38"/>
              <p:cNvSpPr/>
              <p:nvPr/>
            </p:nvSpPr>
            <p:spPr>
              <a:xfrm>
                <a:off x="7727040" y="169308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37" name="Group 39"/>
            <p:cNvGrpSpPr/>
            <p:nvPr/>
          </p:nvGrpSpPr>
          <p:grpSpPr>
            <a:xfrm>
              <a:off x="7727040" y="518760"/>
              <a:ext cx="2486160" cy="2486160"/>
              <a:chOff x="7727040" y="518760"/>
              <a:chExt cx="2486160" cy="2486160"/>
            </a:xfrm>
          </p:grpSpPr>
          <p:sp>
            <p:nvSpPr>
              <p:cNvPr id="138" name="Freeform 40"/>
              <p:cNvSpPr/>
              <p:nvPr/>
            </p:nvSpPr>
            <p:spPr>
              <a:xfrm>
                <a:off x="7727040" y="518760"/>
                <a:ext cx="2486160" cy="2486160"/>
              </a:xfrm>
              <a:custGeom>
                <a:avLst/>
                <a:gdLst>
                  <a:gd name="textAreaLeft" fmla="*/ 0 w 2486160"/>
                  <a:gd name="textAreaRight" fmla="*/ 2486880 w 2486160"/>
                  <a:gd name="textAreaTop" fmla="*/ 0 h 2486160"/>
                  <a:gd name="textAreaBottom" fmla="*/ 2486880 h 2486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6"/>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139" name="TextBox 41"/>
            <p:cNvSpPr/>
            <p:nvPr/>
          </p:nvSpPr>
          <p:spPr>
            <a:xfrm>
              <a:off x="7914960" y="324504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Fallou</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DIOUF </a:t>
              </a:r>
              <a:endParaRPr lang="en-US" sz="1890" b="0" strike="noStrike" spc="-1">
                <a:solidFill>
                  <a:srgbClr val="000000"/>
                </a:solidFill>
                <a:latin typeface="Arial"/>
              </a:endParaRPr>
            </a:p>
          </p:txBody>
        </p:sp>
      </p:grpSp>
      <p:grpSp>
        <p:nvGrpSpPr>
          <p:cNvPr id="140" name="Group 42"/>
          <p:cNvGrpSpPr/>
          <p:nvPr/>
        </p:nvGrpSpPr>
        <p:grpSpPr>
          <a:xfrm>
            <a:off x="14139000" y="5524560"/>
            <a:ext cx="2486160" cy="3090960"/>
            <a:chOff x="14139000" y="5524560"/>
            <a:chExt cx="2486160" cy="3090960"/>
          </a:xfrm>
        </p:grpSpPr>
        <p:sp>
          <p:nvSpPr>
            <p:cNvPr id="141" name="Freeform 43"/>
            <p:cNvSpPr/>
            <p:nvPr/>
          </p:nvSpPr>
          <p:spPr>
            <a:xfrm>
              <a:off x="14139000" y="559332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42" name="TextBox 44"/>
            <p:cNvSpPr/>
            <p:nvPr/>
          </p:nvSpPr>
          <p:spPr>
            <a:xfrm>
              <a:off x="14139000" y="552456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43" name="Group 45"/>
          <p:cNvGrpSpPr/>
          <p:nvPr/>
        </p:nvGrpSpPr>
        <p:grpSpPr>
          <a:xfrm>
            <a:off x="13910400" y="4121640"/>
            <a:ext cx="2942640" cy="2942640"/>
            <a:chOff x="13910400" y="4121640"/>
            <a:chExt cx="2942640" cy="2942640"/>
          </a:xfrm>
        </p:grpSpPr>
        <p:sp>
          <p:nvSpPr>
            <p:cNvPr id="144" name="Freeform 46"/>
            <p:cNvSpPr/>
            <p:nvPr/>
          </p:nvSpPr>
          <p:spPr>
            <a:xfrm rot="21174000">
              <a:off x="14063040" y="4274280"/>
              <a:ext cx="2637000" cy="2637000"/>
            </a:xfrm>
            <a:custGeom>
              <a:avLst/>
              <a:gdLst>
                <a:gd name="textAreaLeft" fmla="*/ 0 w 2637000"/>
                <a:gd name="textAreaRight" fmla="*/ 2637720 w 2637000"/>
                <a:gd name="textAreaTop" fmla="*/ 0 h 2637000"/>
                <a:gd name="textAreaBottom" fmla="*/ 2637720 h 2637000"/>
              </a:gdLst>
              <a:ahLst/>
              <a:cxnLst/>
              <a:rect l="textAreaLeft" t="textAreaTop" r="textAreaRight" b="textAreaBottom"/>
              <a:pathLst>
                <a:path w="862052" h="862052">
                  <a:moveTo>
                    <a:pt x="481258" y="27742"/>
                  </a:moveTo>
                  <a:cubicBezTo>
                    <a:pt x="258530" y="0"/>
                    <a:pt x="55484" y="158067"/>
                    <a:pt x="27742" y="380794"/>
                  </a:cubicBezTo>
                  <a:cubicBezTo>
                    <a:pt x="0" y="603522"/>
                    <a:pt x="158067" y="806568"/>
                    <a:pt x="380794" y="834310"/>
                  </a:cubicBezTo>
                  <a:cubicBezTo>
                    <a:pt x="603522" y="862052"/>
                    <a:pt x="806568" y="703985"/>
                    <a:pt x="834310" y="481258"/>
                  </a:cubicBezTo>
                  <a:cubicBezTo>
                    <a:pt x="862052" y="258530"/>
                    <a:pt x="703985" y="55484"/>
                    <a:pt x="481258" y="27742"/>
                  </a:cubicBezTo>
                  <a:close/>
                </a:path>
              </a:pathLst>
            </a:custGeom>
            <a:blipFill rotWithShape="0">
              <a:blip r:embed="rId7"/>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145" name="Group 47"/>
          <p:cNvGrpSpPr/>
          <p:nvPr/>
        </p:nvGrpSpPr>
        <p:grpSpPr>
          <a:xfrm>
            <a:off x="13647240" y="2640240"/>
            <a:ext cx="318600" cy="318600"/>
            <a:chOff x="13647240" y="2640240"/>
            <a:chExt cx="318600" cy="318600"/>
          </a:xfrm>
        </p:grpSpPr>
        <p:sp>
          <p:nvSpPr>
            <p:cNvPr id="146" name="Freeform 48"/>
            <p:cNvSpPr/>
            <p:nvPr/>
          </p:nvSpPr>
          <p:spPr>
            <a:xfrm>
              <a:off x="13647240" y="2640240"/>
              <a:ext cx="318600" cy="318600"/>
            </a:xfrm>
            <a:custGeom>
              <a:avLst/>
              <a:gdLst>
                <a:gd name="textAreaLeft" fmla="*/ 0 w 318600"/>
                <a:gd name="textAreaRight" fmla="*/ 319320 w 318600"/>
                <a:gd name="textAreaTop" fmla="*/ 0 h 318600"/>
                <a:gd name="textAreaBottom" fmla="*/ 319320 h 3186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47" name="TextBox 49"/>
            <p:cNvSpPr/>
            <p:nvPr/>
          </p:nvSpPr>
          <p:spPr>
            <a:xfrm>
              <a:off x="13677120" y="2655360"/>
              <a:ext cx="258840" cy="27360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48" name="Group 50"/>
          <p:cNvGrpSpPr/>
          <p:nvPr/>
        </p:nvGrpSpPr>
        <p:grpSpPr>
          <a:xfrm>
            <a:off x="7822800" y="6644160"/>
            <a:ext cx="2486160" cy="3090960"/>
            <a:chOff x="7822800" y="6644160"/>
            <a:chExt cx="2486160" cy="3090960"/>
          </a:xfrm>
        </p:grpSpPr>
        <p:sp>
          <p:nvSpPr>
            <p:cNvPr id="149" name="Freeform 51"/>
            <p:cNvSpPr/>
            <p:nvPr/>
          </p:nvSpPr>
          <p:spPr>
            <a:xfrm>
              <a:off x="7822800" y="6712920"/>
              <a:ext cx="2486160" cy="3022200"/>
            </a:xfrm>
            <a:custGeom>
              <a:avLst/>
              <a:gdLst>
                <a:gd name="textAreaLeft" fmla="*/ 0 w 2486160"/>
                <a:gd name="textAreaRight" fmla="*/ 2486880 w 2486160"/>
                <a:gd name="textAreaTop" fmla="*/ 0 h 3022200"/>
                <a:gd name="textAreaBottom" fmla="*/ 3022920 h 3022200"/>
              </a:gdLst>
              <a:ahLst/>
              <a:cxnLst/>
              <a:rect l="textAreaLeft" t="textAreaTop" r="textAreaRight" b="textAreaBottom"/>
              <a:pathLst>
                <a:path w="1376796" h="1673443">
                  <a:moveTo>
                    <a:pt x="0" y="0"/>
                  </a:moveTo>
                  <a:lnTo>
                    <a:pt x="1376796" y="0"/>
                  </a:lnTo>
                  <a:lnTo>
                    <a:pt x="1376796" y="1673443"/>
                  </a:lnTo>
                  <a:lnTo>
                    <a:pt x="0" y="1673443"/>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50" name="TextBox 52"/>
            <p:cNvSpPr/>
            <p:nvPr/>
          </p:nvSpPr>
          <p:spPr>
            <a:xfrm>
              <a:off x="7822800" y="6644160"/>
              <a:ext cx="2486160" cy="3090960"/>
            </a:xfrm>
            <a:prstGeom prst="rect">
              <a:avLst/>
            </a:prstGeom>
            <a:noFill/>
            <a:ln w="0">
              <a:noFill/>
            </a:ln>
          </p:spPr>
          <p:style>
            <a:lnRef idx="0">
              <a:scrgbClr r="0" g="0" b="0"/>
            </a:lnRef>
            <a:fillRef idx="0">
              <a:scrgbClr r="0" g="0" b="0"/>
            </a:fillRef>
            <a:effectRef idx="0">
              <a:scrgbClr r="0" g="0" b="0"/>
            </a:effectRef>
            <a:fontRef idx="minor"/>
          </p:style>
          <p:txBody>
            <a:bodyPr lIns="27720" tIns="27720" rIns="27720" bIns="2772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51" name="Group 53"/>
          <p:cNvGrpSpPr/>
          <p:nvPr/>
        </p:nvGrpSpPr>
        <p:grpSpPr>
          <a:xfrm>
            <a:off x="7789320" y="5435640"/>
            <a:ext cx="2553480" cy="2553480"/>
            <a:chOff x="7789320" y="5435640"/>
            <a:chExt cx="2553480" cy="2553480"/>
          </a:xfrm>
        </p:grpSpPr>
        <p:sp>
          <p:nvSpPr>
            <p:cNvPr id="152" name="Freeform 54"/>
            <p:cNvSpPr/>
            <p:nvPr/>
          </p:nvSpPr>
          <p:spPr>
            <a:xfrm rot="21540000">
              <a:off x="7810920" y="5457240"/>
              <a:ext cx="2509920" cy="2509920"/>
            </a:xfrm>
            <a:custGeom>
              <a:avLst/>
              <a:gdLst>
                <a:gd name="textAreaLeft" fmla="*/ 0 w 2509920"/>
                <a:gd name="textAreaRight" fmla="*/ 2510640 w 2509920"/>
                <a:gd name="textAreaTop" fmla="*/ 0 h 2509920"/>
                <a:gd name="textAreaBottom" fmla="*/ 2510640 h 2509920"/>
              </a:gdLst>
              <a:ahLst/>
              <a:cxnLst/>
              <a:rect l="textAreaLeft" t="textAreaTop" r="textAreaRight" b="textAreaBottom"/>
              <a:pathLst>
                <a:path w="820511" h="820511">
                  <a:moveTo>
                    <a:pt x="417348" y="3917"/>
                  </a:moveTo>
                  <a:cubicBezTo>
                    <a:pt x="192933" y="0"/>
                    <a:pt x="7834" y="178748"/>
                    <a:pt x="3917" y="403162"/>
                  </a:cubicBezTo>
                  <a:cubicBezTo>
                    <a:pt x="0" y="627577"/>
                    <a:pt x="178748" y="812676"/>
                    <a:pt x="403162" y="816593"/>
                  </a:cubicBezTo>
                  <a:cubicBezTo>
                    <a:pt x="627577" y="820510"/>
                    <a:pt x="812676" y="641762"/>
                    <a:pt x="816593" y="417348"/>
                  </a:cubicBezTo>
                  <a:cubicBezTo>
                    <a:pt x="820510" y="192933"/>
                    <a:pt x="641762" y="7834"/>
                    <a:pt x="417348" y="3917"/>
                  </a:cubicBezTo>
                  <a:close/>
                </a:path>
              </a:pathLst>
            </a:custGeom>
            <a:blipFill rotWithShape="0">
              <a:blip r:embed="rId8"/>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153" name="TextBox 55"/>
          <p:cNvSpPr/>
          <p:nvPr/>
        </p:nvSpPr>
        <p:spPr>
          <a:xfrm>
            <a:off x="1850040" y="706392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Mouhamadou </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GUEYE</a:t>
            </a:r>
            <a:endParaRPr lang="en-US" sz="1890" b="0" strike="noStrike" spc="-1">
              <a:solidFill>
                <a:srgbClr val="000000"/>
              </a:solidFill>
              <a:latin typeface="Arial"/>
            </a:endParaRPr>
          </a:p>
        </p:txBody>
      </p:sp>
      <p:sp>
        <p:nvSpPr>
          <p:cNvPr id="154" name="TextBox 56"/>
          <p:cNvSpPr/>
          <p:nvPr/>
        </p:nvSpPr>
        <p:spPr>
          <a:xfrm>
            <a:off x="4882680" y="535428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Daouda</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FICKOU</a:t>
            </a:r>
            <a:endParaRPr lang="en-US" sz="1890" b="0" strike="noStrike" spc="-1">
              <a:solidFill>
                <a:srgbClr val="000000"/>
              </a:solidFill>
              <a:latin typeface="Arial"/>
            </a:endParaRPr>
          </a:p>
        </p:txBody>
      </p:sp>
      <p:sp>
        <p:nvSpPr>
          <p:cNvPr id="155" name="TextBox 57"/>
          <p:cNvSpPr/>
          <p:nvPr/>
        </p:nvSpPr>
        <p:spPr>
          <a:xfrm>
            <a:off x="11138760" y="535716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Babacar</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Mbathie</a:t>
            </a:r>
            <a:endParaRPr lang="en-US" sz="1890" b="0" strike="noStrike" spc="-1">
              <a:solidFill>
                <a:srgbClr val="000000"/>
              </a:solidFill>
              <a:latin typeface="Arial"/>
            </a:endParaRPr>
          </a:p>
        </p:txBody>
      </p:sp>
      <p:sp>
        <p:nvSpPr>
          <p:cNvPr id="156" name="TextBox 58"/>
          <p:cNvSpPr/>
          <p:nvPr/>
        </p:nvSpPr>
        <p:spPr>
          <a:xfrm>
            <a:off x="14326920" y="706644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Mamadou </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DIOP</a:t>
            </a:r>
            <a:endParaRPr lang="en-US" sz="1890" b="0" strike="noStrike" spc="-1">
              <a:solidFill>
                <a:srgbClr val="000000"/>
              </a:solidFill>
              <a:latin typeface="Arial"/>
            </a:endParaRPr>
          </a:p>
        </p:txBody>
      </p:sp>
      <p:sp>
        <p:nvSpPr>
          <p:cNvPr id="157" name="TextBox 59"/>
          <p:cNvSpPr/>
          <p:nvPr/>
        </p:nvSpPr>
        <p:spPr>
          <a:xfrm>
            <a:off x="1028880" y="480600"/>
            <a:ext cx="386748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L’équipe</a:t>
            </a:r>
            <a:endParaRPr lang="en-US" sz="3170" b="0" strike="noStrike" spc="-1">
              <a:solidFill>
                <a:srgbClr val="000000"/>
              </a:solidFill>
              <a:latin typeface="Arial"/>
            </a:endParaRPr>
          </a:p>
        </p:txBody>
      </p:sp>
      <p:sp>
        <p:nvSpPr>
          <p:cNvPr id="158" name="TextBox 60"/>
          <p:cNvSpPr/>
          <p:nvPr/>
        </p:nvSpPr>
        <p:spPr>
          <a:xfrm>
            <a:off x="8010720" y="8186400"/>
            <a:ext cx="2110320" cy="672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2648"/>
              </a:lnSpc>
            </a:pPr>
            <a:r>
              <a:rPr lang="en-US" sz="1890" b="1" strike="noStrike" spc="46">
                <a:solidFill>
                  <a:srgbClr val="FBFBFC"/>
                </a:solidFill>
                <a:latin typeface="Montserrat Bold"/>
                <a:ea typeface="Montserrat Bold"/>
              </a:rPr>
              <a:t>Mame Anta</a:t>
            </a:r>
            <a:endParaRPr lang="en-US" sz="1890" b="0" strike="noStrike" spc="-1">
              <a:solidFill>
                <a:srgbClr val="000000"/>
              </a:solidFill>
              <a:latin typeface="Arial"/>
            </a:endParaRPr>
          </a:p>
          <a:p>
            <a:pPr algn="ctr" defTabSz="914400">
              <a:lnSpc>
                <a:spcPts val="2648"/>
              </a:lnSpc>
            </a:pPr>
            <a:r>
              <a:rPr lang="en-US" sz="1890" b="1" strike="noStrike" spc="46">
                <a:solidFill>
                  <a:srgbClr val="FBFBFC"/>
                </a:solidFill>
                <a:latin typeface="Montserrat Bold"/>
                <a:ea typeface="Montserrat Bold"/>
              </a:rPr>
              <a:t>BATHILY</a:t>
            </a:r>
            <a:endParaRPr lang="en-US" sz="189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repl">
                                        <p:cTn id="7" dur="500" fill="hold"/>
                                        <p:tgtEl>
                                          <p:spTgt spid="100"/>
                                        </p:tgtEl>
                                        <p:attrNameLst>
                                          <p:attrName>ppt_x</p:attrName>
                                        </p:attrNameLst>
                                      </p:cBhvr>
                                      <p:tavLst>
                                        <p:tav tm="0">
                                          <p:val>
                                            <p:strVal val="#ppt_x"/>
                                          </p:val>
                                        </p:tav>
                                        <p:tav tm="100000">
                                          <p:val>
                                            <p:strVal val="#ppt_x"/>
                                          </p:val>
                                        </p:tav>
                                      </p:tavLst>
                                    </p:anim>
                                    <p:anim calcmode="lin" valueType="num">
                                      <p:cBhvr additive="repl">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anim calcmode="lin" valueType="num">
                                      <p:cBhvr additive="repl">
                                        <p:cTn id="11" dur="500" fill="hold"/>
                                        <p:tgtEl>
                                          <p:spTgt spid="107"/>
                                        </p:tgtEl>
                                        <p:attrNameLst>
                                          <p:attrName>ppt_x</p:attrName>
                                        </p:attrNameLst>
                                      </p:cBhvr>
                                      <p:tavLst>
                                        <p:tav tm="0">
                                          <p:val>
                                            <p:strVal val="#ppt_x"/>
                                          </p:val>
                                        </p:tav>
                                        <p:tav tm="100000">
                                          <p:val>
                                            <p:strVal val="#ppt_x"/>
                                          </p:val>
                                        </p:tav>
                                      </p:tavLst>
                                    </p:anim>
                                    <p:anim calcmode="lin" valueType="num">
                                      <p:cBhvr additive="repl">
                                        <p:cTn id="12" dur="500" fill="hold"/>
                                        <p:tgtEl>
                                          <p:spTgt spid="10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 calcmode="lin" valueType="num">
                                      <p:cBhvr additive="repl">
                                        <p:cTn id="15" dur="500" fill="hold"/>
                                        <p:tgtEl>
                                          <p:spTgt spid="110"/>
                                        </p:tgtEl>
                                        <p:attrNameLst>
                                          <p:attrName>ppt_x</p:attrName>
                                        </p:attrNameLst>
                                      </p:cBhvr>
                                      <p:tavLst>
                                        <p:tav tm="0">
                                          <p:val>
                                            <p:strVal val="#ppt_x"/>
                                          </p:val>
                                        </p:tav>
                                        <p:tav tm="100000">
                                          <p:val>
                                            <p:strVal val="#ppt_x"/>
                                          </p:val>
                                        </p:tav>
                                      </p:tavLst>
                                    </p:anim>
                                    <p:anim calcmode="lin" valueType="num">
                                      <p:cBhvr additive="repl">
                                        <p:cTn id="16" dur="500" fill="hold"/>
                                        <p:tgtEl>
                                          <p:spTgt spid="1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additive="repl">
                                        <p:cTn id="19" dur="500" fill="hold"/>
                                        <p:tgtEl>
                                          <p:spTgt spid="112"/>
                                        </p:tgtEl>
                                        <p:attrNameLst>
                                          <p:attrName>ppt_x</p:attrName>
                                        </p:attrNameLst>
                                      </p:cBhvr>
                                      <p:tavLst>
                                        <p:tav tm="0">
                                          <p:val>
                                            <p:strVal val="#ppt_x"/>
                                          </p:val>
                                        </p:tav>
                                        <p:tav tm="100000">
                                          <p:val>
                                            <p:strVal val="#ppt_x"/>
                                          </p:val>
                                        </p:tav>
                                      </p:tavLst>
                                    </p:anim>
                                    <p:anim calcmode="lin" valueType="num">
                                      <p:cBhvr additive="repl">
                                        <p:cTn id="20" dur="500" fill="hold"/>
                                        <p:tgtEl>
                                          <p:spTgt spid="1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repl">
                                        <p:cTn id="23" dur="500" fill="hold"/>
                                        <p:tgtEl>
                                          <p:spTgt spid="115"/>
                                        </p:tgtEl>
                                        <p:attrNameLst>
                                          <p:attrName>ppt_x</p:attrName>
                                        </p:attrNameLst>
                                      </p:cBhvr>
                                      <p:tavLst>
                                        <p:tav tm="0">
                                          <p:val>
                                            <p:strVal val="#ppt_x"/>
                                          </p:val>
                                        </p:tav>
                                        <p:tav tm="100000">
                                          <p:val>
                                            <p:strVal val="#ppt_x"/>
                                          </p:val>
                                        </p:tav>
                                      </p:tavLst>
                                    </p:anim>
                                    <p:anim calcmode="lin" valueType="num">
                                      <p:cBhvr additive="repl">
                                        <p:cTn id="24" dur="5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anim calcmode="lin" valueType="num">
                                      <p:cBhvr additive="repl">
                                        <p:cTn id="27" dur="500" fill="hold"/>
                                        <p:tgtEl>
                                          <p:spTgt spid="117"/>
                                        </p:tgtEl>
                                        <p:attrNameLst>
                                          <p:attrName>ppt_x</p:attrName>
                                        </p:attrNameLst>
                                      </p:cBhvr>
                                      <p:tavLst>
                                        <p:tav tm="0">
                                          <p:val>
                                            <p:strVal val="#ppt_x"/>
                                          </p:val>
                                        </p:tav>
                                        <p:tav tm="100000">
                                          <p:val>
                                            <p:strVal val="#ppt_x"/>
                                          </p:val>
                                        </p:tav>
                                      </p:tavLst>
                                    </p:anim>
                                    <p:anim calcmode="lin" valueType="num">
                                      <p:cBhvr additive="repl">
                                        <p:cTn id="28" dur="500" fill="hold"/>
                                        <p:tgtEl>
                                          <p:spTgt spid="1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repl">
                                        <p:cTn id="31" dur="500" fill="hold"/>
                                        <p:tgtEl>
                                          <p:spTgt spid="120"/>
                                        </p:tgtEl>
                                        <p:attrNameLst>
                                          <p:attrName>ppt_x</p:attrName>
                                        </p:attrNameLst>
                                      </p:cBhvr>
                                      <p:tavLst>
                                        <p:tav tm="0">
                                          <p:val>
                                            <p:strVal val="#ppt_x"/>
                                          </p:val>
                                        </p:tav>
                                        <p:tav tm="100000">
                                          <p:val>
                                            <p:strVal val="#ppt_x"/>
                                          </p:val>
                                        </p:tav>
                                      </p:tavLst>
                                    </p:anim>
                                    <p:anim calcmode="lin" valueType="num">
                                      <p:cBhvr additive="repl">
                                        <p:cTn id="32" dur="500" fill="hold"/>
                                        <p:tgtEl>
                                          <p:spTgt spid="1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 calcmode="lin" valueType="num">
                                      <p:cBhvr additive="repl">
                                        <p:cTn id="35" dur="500" fill="hold"/>
                                        <p:tgtEl>
                                          <p:spTgt spid="125"/>
                                        </p:tgtEl>
                                        <p:attrNameLst>
                                          <p:attrName>ppt_x</p:attrName>
                                        </p:attrNameLst>
                                      </p:cBhvr>
                                      <p:tavLst>
                                        <p:tav tm="0">
                                          <p:val>
                                            <p:strVal val="#ppt_x"/>
                                          </p:val>
                                        </p:tav>
                                        <p:tav tm="100000">
                                          <p:val>
                                            <p:strVal val="#ppt_x"/>
                                          </p:val>
                                        </p:tav>
                                      </p:tavLst>
                                    </p:anim>
                                    <p:anim calcmode="lin" valueType="num">
                                      <p:cBhvr additive="repl">
                                        <p:cTn id="36" dur="500" fill="hold"/>
                                        <p:tgtEl>
                                          <p:spTgt spid="1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8"/>
                                        </p:tgtEl>
                                        <p:attrNameLst>
                                          <p:attrName>style.visibility</p:attrName>
                                        </p:attrNameLst>
                                      </p:cBhvr>
                                      <p:to>
                                        <p:strVal val="visible"/>
                                      </p:to>
                                    </p:set>
                                    <p:anim calcmode="lin" valueType="num">
                                      <p:cBhvr additive="repl">
                                        <p:cTn id="39" dur="500" fill="hold"/>
                                        <p:tgtEl>
                                          <p:spTgt spid="128"/>
                                        </p:tgtEl>
                                        <p:attrNameLst>
                                          <p:attrName>ppt_x</p:attrName>
                                        </p:attrNameLst>
                                      </p:cBhvr>
                                      <p:tavLst>
                                        <p:tav tm="0">
                                          <p:val>
                                            <p:strVal val="#ppt_x"/>
                                          </p:val>
                                        </p:tav>
                                        <p:tav tm="100000">
                                          <p:val>
                                            <p:strVal val="#ppt_x"/>
                                          </p:val>
                                        </p:tav>
                                      </p:tavLst>
                                    </p:anim>
                                    <p:anim calcmode="lin" valueType="num">
                                      <p:cBhvr additive="repl">
                                        <p:cTn id="40" dur="500" fill="hold"/>
                                        <p:tgtEl>
                                          <p:spTgt spid="12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0"/>
                                        </p:tgtEl>
                                        <p:attrNameLst>
                                          <p:attrName>style.visibility</p:attrName>
                                        </p:attrNameLst>
                                      </p:cBhvr>
                                      <p:to>
                                        <p:strVal val="visible"/>
                                      </p:to>
                                    </p:set>
                                    <p:anim calcmode="lin" valueType="num">
                                      <p:cBhvr additive="repl">
                                        <p:cTn id="43" dur="500" fill="hold"/>
                                        <p:tgtEl>
                                          <p:spTgt spid="140"/>
                                        </p:tgtEl>
                                        <p:attrNameLst>
                                          <p:attrName>ppt_x</p:attrName>
                                        </p:attrNameLst>
                                      </p:cBhvr>
                                      <p:tavLst>
                                        <p:tav tm="0">
                                          <p:val>
                                            <p:strVal val="#ppt_x"/>
                                          </p:val>
                                        </p:tav>
                                        <p:tav tm="100000">
                                          <p:val>
                                            <p:strVal val="#ppt_x"/>
                                          </p:val>
                                        </p:tav>
                                      </p:tavLst>
                                    </p:anim>
                                    <p:anim calcmode="lin" valueType="num">
                                      <p:cBhvr additive="repl">
                                        <p:cTn id="44" dur="500" fill="hold"/>
                                        <p:tgtEl>
                                          <p:spTgt spid="14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anim calcmode="lin" valueType="num">
                                      <p:cBhvr additive="repl">
                                        <p:cTn id="47" dur="500" fill="hold"/>
                                        <p:tgtEl>
                                          <p:spTgt spid="143"/>
                                        </p:tgtEl>
                                        <p:attrNameLst>
                                          <p:attrName>ppt_x</p:attrName>
                                        </p:attrNameLst>
                                      </p:cBhvr>
                                      <p:tavLst>
                                        <p:tav tm="0">
                                          <p:val>
                                            <p:strVal val="#ppt_x"/>
                                          </p:val>
                                        </p:tav>
                                        <p:tav tm="100000">
                                          <p:val>
                                            <p:strVal val="#ppt_x"/>
                                          </p:val>
                                        </p:tav>
                                      </p:tavLst>
                                    </p:anim>
                                    <p:anim calcmode="lin" valueType="num">
                                      <p:cBhvr additive="repl">
                                        <p:cTn id="48" dur="500" fill="hold"/>
                                        <p:tgtEl>
                                          <p:spTgt spid="14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anim calcmode="lin" valueType="num">
                                      <p:cBhvr additive="repl">
                                        <p:cTn id="51" dur="500" fill="hold"/>
                                        <p:tgtEl>
                                          <p:spTgt spid="145"/>
                                        </p:tgtEl>
                                        <p:attrNameLst>
                                          <p:attrName>ppt_x</p:attrName>
                                        </p:attrNameLst>
                                      </p:cBhvr>
                                      <p:tavLst>
                                        <p:tav tm="0">
                                          <p:val>
                                            <p:strVal val="#ppt_x"/>
                                          </p:val>
                                        </p:tav>
                                        <p:tav tm="100000">
                                          <p:val>
                                            <p:strVal val="#ppt_x"/>
                                          </p:val>
                                        </p:tav>
                                      </p:tavLst>
                                    </p:anim>
                                    <p:anim calcmode="lin" valueType="num">
                                      <p:cBhvr additive="repl">
                                        <p:cTn id="52" dur="500" fill="hold"/>
                                        <p:tgtEl>
                                          <p:spTgt spid="14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8"/>
                                        </p:tgtEl>
                                        <p:attrNameLst>
                                          <p:attrName>style.visibility</p:attrName>
                                        </p:attrNameLst>
                                      </p:cBhvr>
                                      <p:to>
                                        <p:strVal val="visible"/>
                                      </p:to>
                                    </p:set>
                                    <p:anim calcmode="lin" valueType="num">
                                      <p:cBhvr additive="repl">
                                        <p:cTn id="55" dur="500" fill="hold"/>
                                        <p:tgtEl>
                                          <p:spTgt spid="148"/>
                                        </p:tgtEl>
                                        <p:attrNameLst>
                                          <p:attrName>ppt_x</p:attrName>
                                        </p:attrNameLst>
                                      </p:cBhvr>
                                      <p:tavLst>
                                        <p:tav tm="0">
                                          <p:val>
                                            <p:strVal val="#ppt_x"/>
                                          </p:val>
                                        </p:tav>
                                        <p:tav tm="100000">
                                          <p:val>
                                            <p:strVal val="#ppt_x"/>
                                          </p:val>
                                        </p:tav>
                                      </p:tavLst>
                                    </p:anim>
                                    <p:anim calcmode="lin" valueType="num">
                                      <p:cBhvr additive="repl">
                                        <p:cTn id="56" dur="500" fill="hold"/>
                                        <p:tgtEl>
                                          <p:spTgt spid="14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1"/>
                                        </p:tgtEl>
                                        <p:attrNameLst>
                                          <p:attrName>style.visibility</p:attrName>
                                        </p:attrNameLst>
                                      </p:cBhvr>
                                      <p:to>
                                        <p:strVal val="visible"/>
                                      </p:to>
                                    </p:set>
                                    <p:anim calcmode="lin" valueType="num">
                                      <p:cBhvr additive="repl">
                                        <p:cTn id="59" dur="500" fill="hold"/>
                                        <p:tgtEl>
                                          <p:spTgt spid="151"/>
                                        </p:tgtEl>
                                        <p:attrNameLst>
                                          <p:attrName>ppt_x</p:attrName>
                                        </p:attrNameLst>
                                      </p:cBhvr>
                                      <p:tavLst>
                                        <p:tav tm="0">
                                          <p:val>
                                            <p:strVal val="#ppt_x"/>
                                          </p:val>
                                        </p:tav>
                                        <p:tav tm="100000">
                                          <p:val>
                                            <p:strVal val="#ppt_x"/>
                                          </p:val>
                                        </p:tav>
                                      </p:tavLst>
                                    </p:anim>
                                    <p:anim calcmode="lin" valueType="num">
                                      <p:cBhvr additive="repl">
                                        <p:cTn id="60" dur="500" fill="hold"/>
                                        <p:tgtEl>
                                          <p:spTgt spid="15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53"/>
                                        </p:tgtEl>
                                        <p:attrNameLst>
                                          <p:attrName>style.visibility</p:attrName>
                                        </p:attrNameLst>
                                      </p:cBhvr>
                                      <p:to>
                                        <p:strVal val="visible"/>
                                      </p:to>
                                    </p:set>
                                    <p:anim calcmode="lin" valueType="num">
                                      <p:cBhvr additive="repl">
                                        <p:cTn id="63" dur="500" fill="hold"/>
                                        <p:tgtEl>
                                          <p:spTgt spid="153"/>
                                        </p:tgtEl>
                                        <p:attrNameLst>
                                          <p:attrName>ppt_x</p:attrName>
                                        </p:attrNameLst>
                                      </p:cBhvr>
                                      <p:tavLst>
                                        <p:tav tm="0">
                                          <p:val>
                                            <p:strVal val="#ppt_x"/>
                                          </p:val>
                                        </p:tav>
                                        <p:tav tm="100000">
                                          <p:val>
                                            <p:strVal val="#ppt_x"/>
                                          </p:val>
                                        </p:tav>
                                      </p:tavLst>
                                    </p:anim>
                                    <p:anim calcmode="lin" valueType="num">
                                      <p:cBhvr additive="repl">
                                        <p:cTn id="64" dur="500" fill="hold"/>
                                        <p:tgtEl>
                                          <p:spTgt spid="15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54"/>
                                        </p:tgtEl>
                                        <p:attrNameLst>
                                          <p:attrName>style.visibility</p:attrName>
                                        </p:attrNameLst>
                                      </p:cBhvr>
                                      <p:to>
                                        <p:strVal val="visible"/>
                                      </p:to>
                                    </p:set>
                                    <p:anim calcmode="lin" valueType="num">
                                      <p:cBhvr additive="repl">
                                        <p:cTn id="67" dur="500" fill="hold"/>
                                        <p:tgtEl>
                                          <p:spTgt spid="154"/>
                                        </p:tgtEl>
                                        <p:attrNameLst>
                                          <p:attrName>ppt_x</p:attrName>
                                        </p:attrNameLst>
                                      </p:cBhvr>
                                      <p:tavLst>
                                        <p:tav tm="0">
                                          <p:val>
                                            <p:strVal val="#ppt_x"/>
                                          </p:val>
                                        </p:tav>
                                        <p:tav tm="100000">
                                          <p:val>
                                            <p:strVal val="#ppt_x"/>
                                          </p:val>
                                        </p:tav>
                                      </p:tavLst>
                                    </p:anim>
                                    <p:anim calcmode="lin" valueType="num">
                                      <p:cBhvr additive="repl">
                                        <p:cTn id="68" dur="500" fill="hold"/>
                                        <p:tgtEl>
                                          <p:spTgt spid="15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55"/>
                                        </p:tgtEl>
                                        <p:attrNameLst>
                                          <p:attrName>style.visibility</p:attrName>
                                        </p:attrNameLst>
                                      </p:cBhvr>
                                      <p:to>
                                        <p:strVal val="visible"/>
                                      </p:to>
                                    </p:set>
                                    <p:anim calcmode="lin" valueType="num">
                                      <p:cBhvr additive="repl">
                                        <p:cTn id="71" dur="500" fill="hold"/>
                                        <p:tgtEl>
                                          <p:spTgt spid="155"/>
                                        </p:tgtEl>
                                        <p:attrNameLst>
                                          <p:attrName>ppt_x</p:attrName>
                                        </p:attrNameLst>
                                      </p:cBhvr>
                                      <p:tavLst>
                                        <p:tav tm="0">
                                          <p:val>
                                            <p:strVal val="#ppt_x"/>
                                          </p:val>
                                        </p:tav>
                                        <p:tav tm="100000">
                                          <p:val>
                                            <p:strVal val="#ppt_x"/>
                                          </p:val>
                                        </p:tav>
                                      </p:tavLst>
                                    </p:anim>
                                    <p:anim calcmode="lin" valueType="num">
                                      <p:cBhvr additive="repl">
                                        <p:cTn id="72" dur="500" fill="hold"/>
                                        <p:tgtEl>
                                          <p:spTgt spid="15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56"/>
                                        </p:tgtEl>
                                        <p:attrNameLst>
                                          <p:attrName>style.visibility</p:attrName>
                                        </p:attrNameLst>
                                      </p:cBhvr>
                                      <p:to>
                                        <p:strVal val="visible"/>
                                      </p:to>
                                    </p:set>
                                    <p:anim calcmode="lin" valueType="num">
                                      <p:cBhvr additive="repl">
                                        <p:cTn id="75" dur="500" fill="hold"/>
                                        <p:tgtEl>
                                          <p:spTgt spid="156"/>
                                        </p:tgtEl>
                                        <p:attrNameLst>
                                          <p:attrName>ppt_x</p:attrName>
                                        </p:attrNameLst>
                                      </p:cBhvr>
                                      <p:tavLst>
                                        <p:tav tm="0">
                                          <p:val>
                                            <p:strVal val="#ppt_x"/>
                                          </p:val>
                                        </p:tav>
                                        <p:tav tm="100000">
                                          <p:val>
                                            <p:strVal val="#ppt_x"/>
                                          </p:val>
                                        </p:tav>
                                      </p:tavLst>
                                    </p:anim>
                                    <p:anim calcmode="lin" valueType="num">
                                      <p:cBhvr additive="repl">
                                        <p:cTn id="76" dur="500" fill="hold"/>
                                        <p:tgtEl>
                                          <p:spTgt spid="156"/>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58"/>
                                        </p:tgtEl>
                                        <p:attrNameLst>
                                          <p:attrName>style.visibility</p:attrName>
                                        </p:attrNameLst>
                                      </p:cBhvr>
                                      <p:to>
                                        <p:strVal val="visible"/>
                                      </p:to>
                                    </p:set>
                                    <p:anim calcmode="lin" valueType="num">
                                      <p:cBhvr additive="repl">
                                        <p:cTn id="79" dur="500" fill="hold"/>
                                        <p:tgtEl>
                                          <p:spTgt spid="158"/>
                                        </p:tgtEl>
                                        <p:attrNameLst>
                                          <p:attrName>ppt_x</p:attrName>
                                        </p:attrNameLst>
                                      </p:cBhvr>
                                      <p:tavLst>
                                        <p:tav tm="0">
                                          <p:val>
                                            <p:strVal val="#ppt_x"/>
                                          </p:val>
                                        </p:tav>
                                        <p:tav tm="100000">
                                          <p:val>
                                            <p:strVal val="#ppt_x"/>
                                          </p:val>
                                        </p:tav>
                                      </p:tavLst>
                                    </p:anim>
                                    <p:anim calcmode="lin" valueType="num">
                                      <p:cBhvr additive="repl">
                                        <p:cTn id="80"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4" name="Group 2"/>
          <p:cNvGrpSpPr/>
          <p:nvPr/>
        </p:nvGrpSpPr>
        <p:grpSpPr>
          <a:xfrm>
            <a:off x="15552720" y="557640"/>
            <a:ext cx="1140480" cy="470520"/>
            <a:chOff x="15552720" y="557640"/>
            <a:chExt cx="1140480" cy="470520"/>
          </a:xfrm>
        </p:grpSpPr>
        <p:grpSp>
          <p:nvGrpSpPr>
            <p:cNvPr id="665" name="Group 3"/>
            <p:cNvGrpSpPr/>
            <p:nvPr/>
          </p:nvGrpSpPr>
          <p:grpSpPr>
            <a:xfrm>
              <a:off x="15552720" y="557640"/>
              <a:ext cx="470520" cy="470520"/>
              <a:chOff x="15552720" y="557640"/>
              <a:chExt cx="470520" cy="470520"/>
            </a:xfrm>
          </p:grpSpPr>
          <p:sp>
            <p:nvSpPr>
              <p:cNvPr id="666"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67"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68" name="Group 6"/>
            <p:cNvGrpSpPr/>
            <p:nvPr/>
          </p:nvGrpSpPr>
          <p:grpSpPr>
            <a:xfrm>
              <a:off x="15776280" y="557640"/>
              <a:ext cx="470520" cy="470520"/>
              <a:chOff x="15776280" y="557640"/>
              <a:chExt cx="470520" cy="470520"/>
            </a:xfrm>
          </p:grpSpPr>
          <p:sp>
            <p:nvSpPr>
              <p:cNvPr id="669"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70"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71" name="Group 9"/>
            <p:cNvGrpSpPr/>
            <p:nvPr/>
          </p:nvGrpSpPr>
          <p:grpSpPr>
            <a:xfrm>
              <a:off x="15999480" y="557640"/>
              <a:ext cx="470520" cy="470520"/>
              <a:chOff x="15999480" y="557640"/>
              <a:chExt cx="470520" cy="470520"/>
            </a:xfrm>
          </p:grpSpPr>
          <p:sp>
            <p:nvSpPr>
              <p:cNvPr id="672"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73"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74" name="Group 12"/>
            <p:cNvGrpSpPr/>
            <p:nvPr/>
          </p:nvGrpSpPr>
          <p:grpSpPr>
            <a:xfrm>
              <a:off x="16222680" y="557640"/>
              <a:ext cx="470520" cy="470520"/>
              <a:chOff x="16222680" y="557640"/>
              <a:chExt cx="470520" cy="470520"/>
            </a:xfrm>
          </p:grpSpPr>
          <p:sp>
            <p:nvSpPr>
              <p:cNvPr id="675"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76"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677"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78" name="TextBox 16"/>
          <p:cNvSpPr/>
          <p:nvPr/>
        </p:nvSpPr>
        <p:spPr>
          <a:xfrm>
            <a:off x="3569040" y="1493280"/>
            <a:ext cx="11149200" cy="68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EXEMPLE PRATIQUE </a:t>
            </a:r>
            <a:endParaRPr lang="en-US" sz="4970" b="0" strike="noStrike" spc="-1">
              <a:solidFill>
                <a:srgbClr val="000000"/>
              </a:solidFill>
              <a:latin typeface="Arial"/>
            </a:endParaRPr>
          </a:p>
        </p:txBody>
      </p:sp>
      <p:sp>
        <p:nvSpPr>
          <p:cNvPr id="679"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Exemple Pratique</a:t>
            </a:r>
            <a:endParaRPr lang="en-US" sz="3170" b="0" strike="noStrike" spc="-1">
              <a:solidFill>
                <a:srgbClr val="000000"/>
              </a:solidFill>
              <a:latin typeface="Arial"/>
            </a:endParaRPr>
          </a:p>
        </p:txBody>
      </p:sp>
      <p:sp>
        <p:nvSpPr>
          <p:cNvPr id="680" name="TextBox 18"/>
          <p:cNvSpPr/>
          <p:nvPr/>
        </p:nvSpPr>
        <p:spPr>
          <a:xfrm>
            <a:off x="1266480" y="4244040"/>
            <a:ext cx="15754680" cy="362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7132"/>
              </a:lnSpc>
            </a:pPr>
            <a:r>
              <a:rPr lang="en-US" sz="6600" b="1" strike="noStrike" spc="-1">
                <a:solidFill>
                  <a:srgbClr val="004AAD"/>
                </a:solidFill>
                <a:latin typeface="Open Sans Bold"/>
                <a:ea typeface="Open Sans Bold"/>
              </a:rPr>
              <a:t> Prédiction du Type de Cancer du Sein à partir d'Images Échographiques (Normal, Bénin ou Malin)</a:t>
            </a:r>
            <a:endParaRPr lang="en-US" sz="6600" b="0" strike="noStrike" spc="-1">
              <a:solidFill>
                <a:srgbClr val="000000"/>
              </a:solidFill>
              <a:latin typeface="Arial"/>
            </a:endParaRPr>
          </a:p>
          <a:p>
            <a:pPr algn="ctr" defTabSz="914400">
              <a:lnSpc>
                <a:spcPts val="7132"/>
              </a:lnSpc>
            </a:pPr>
            <a:endParaRPr lang="en-US" sz="6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15:prstTrans xmlns:p15="http://schemas.microsoft.com/office/powerpoint/2012/main" prst="fallOver"/>
      </p:transition>
    </mc:Choice>
    <mc:Fallback xmlns:p15="http://schemas.microsoft.com/office/powerpoint/2012/main"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6" presetClass="entr" fill="hold" nodeType="clickEffect">
                                  <p:stCondLst>
                                    <p:cond delay="0"/>
                                  </p:stCondLst>
                                  <p:childTnLst>
                                    <p:set>
                                      <p:cBhvr>
                                        <p:cTn id="6" dur="1" fill="hold">
                                          <p:stCondLst>
                                            <p:cond delay="0"/>
                                          </p:stCondLst>
                                        </p:cTn>
                                        <p:tgtEl>
                                          <p:spTgt spid="680">
                                            <p:txEl>
                                              <p:pRg st="0" end="0"/>
                                            </p:txEl>
                                          </p:spTgt>
                                        </p:tgtEl>
                                        <p:attrNameLst>
                                          <p:attrName>style.visibility</p:attrName>
                                        </p:attrNameLst>
                                      </p:cBhvr>
                                      <p:to>
                                        <p:strVal val="visible"/>
                                      </p:to>
                                    </p:set>
                                    <p:animEffect transition="in" filter="wipe(down)">
                                      <p:cBhvr additive="repl">
                                        <p:cTn id="7" dur="580">
                                          <p:stCondLst>
                                            <p:cond delay="0"/>
                                          </p:stCondLst>
                                        </p:cTn>
                                        <p:tgtEl>
                                          <p:spTgt spid="680">
                                            <p:txEl>
                                              <p:pRg st="0" end="0"/>
                                            </p:txEl>
                                          </p:spTgt>
                                        </p:tgtEl>
                                      </p:cBhvr>
                                    </p:animEffect>
                                    <p:anim calcmode="lin" valueType="num">
                                      <p:cBhvr additive="repl">
                                        <p:cTn id="8" dur="1822">
                                          <p:stCondLst>
                                            <p:cond delay="0"/>
                                          </p:stCondLst>
                                        </p:cTn>
                                        <p:tgtEl>
                                          <p:spTgt spid="680">
                                            <p:txEl>
                                              <p:pRg st="0" end="0"/>
                                            </p:txEl>
                                          </p:spTgt>
                                        </p:tgtEl>
                                        <p:attrNameLst>
                                          <p:attrName>ppt_x</p:attrName>
                                        </p:attrNameLst>
                                      </p:cBhvr>
                                      <p:tavLst>
                                        <p:tav tm="0">
                                          <p:val>
                                            <p:strVal val="#ppt_x-0.25"/>
                                          </p:val>
                                        </p:tav>
                                        <p:tav tm="100000">
                                          <p:val>
                                            <p:strVal val="#ppt_x"/>
                                          </p:val>
                                        </p:tav>
                                      </p:tavLst>
                                    </p:anim>
                                    <p:anim calcmode="lin" valueType="num">
                                      <p:cBhvr additive="repl">
                                        <p:cTn id="9" dur="664">
                                          <p:stCondLst>
                                            <p:cond delay="0"/>
                                          </p:stCondLst>
                                        </p:cTn>
                                        <p:tgtEl>
                                          <p:spTgt spid="680">
                                            <p:txEl>
                                              <p:pRg st="0" end="0"/>
                                            </p:txEl>
                                          </p:spTgt>
                                        </p:tgtEl>
                                        <p:attrNameLst>
                                          <p:attrName>ppt_y</p:attrName>
                                        </p:attrNameLst>
                                      </p:cBhvr>
                                      <p:tavLst>
                                        <p:tav tm="0" fmla="y-sin(pi*$)/3">
                                          <p:val>
                                            <p:fltVal val="0.5"/>
                                          </p:val>
                                        </p:tav>
                                        <p:tav tm="100000" fmla="y-sin(pi*$)/3">
                                          <p:val>
                                            <p:fltVal val="1"/>
                                          </p:val>
                                        </p:tav>
                                      </p:tavLst>
                                    </p:anim>
                                    <p:anim calcmode="lin" valueType="num">
                                      <p:cBhvr additive="repl">
                                        <p:cTn id="10" dur="664">
                                          <p:stCondLst>
                                            <p:cond delay="664"/>
                                          </p:stCondLst>
                                        </p:cTn>
                                        <p:tgtEl>
                                          <p:spTgt spid="680">
                                            <p:txEl>
                                              <p:pRg st="0" end="0"/>
                                            </p:txEl>
                                          </p:spTgt>
                                        </p:tgtEl>
                                        <p:attrNameLst>
                                          <p:attrName>ppt_y</p:attrName>
                                        </p:attrNameLst>
                                      </p:cBhvr>
                                      <p:tavLst>
                                        <p:tav tm="0" fmla="y-sin(pi*$)/9">
                                          <p:val>
                                            <p:fltVal val="0"/>
                                          </p:val>
                                        </p:tav>
                                        <p:tav tm="100000" fmla="y-sin(pi*$)/9">
                                          <p:val>
                                            <p:fltVal val="1"/>
                                          </p:val>
                                        </p:tav>
                                      </p:tavLst>
                                    </p:anim>
                                    <p:anim calcmode="lin" valueType="num">
                                      <p:cBhvr additive="repl">
                                        <p:cTn id="11" dur="332">
                                          <p:stCondLst>
                                            <p:cond delay="1324"/>
                                          </p:stCondLst>
                                        </p:cTn>
                                        <p:tgtEl>
                                          <p:spTgt spid="680">
                                            <p:txEl>
                                              <p:pRg st="0" end="0"/>
                                            </p:txEl>
                                          </p:spTgt>
                                        </p:tgtEl>
                                        <p:attrNameLst>
                                          <p:attrName>ppt_y</p:attrName>
                                        </p:attrNameLst>
                                      </p:cBhvr>
                                      <p:tavLst>
                                        <p:tav tm="0" fmla="y-sin(pi*$)/27">
                                          <p:val>
                                            <p:fltVal val="0"/>
                                          </p:val>
                                        </p:tav>
                                        <p:tav tm="100000" fmla="y-sin(pi*$)/27">
                                          <p:val>
                                            <p:fltVal val="1"/>
                                          </p:val>
                                        </p:tav>
                                      </p:tavLst>
                                    </p:anim>
                                    <p:anim calcmode="lin" valueType="num">
                                      <p:cBhvr additive="repl">
                                        <p:cTn id="12" dur="164">
                                          <p:stCondLst>
                                            <p:cond delay="1656"/>
                                          </p:stCondLst>
                                        </p:cTn>
                                        <p:tgtEl>
                                          <p:spTgt spid="680">
                                            <p:txEl>
                                              <p:pRg st="0" end="0"/>
                                            </p:txEl>
                                          </p:spTgt>
                                        </p:tgtEl>
                                        <p:attrNameLst>
                                          <p:attrName>ppt_y</p:attrName>
                                        </p:attrNameLst>
                                      </p:cBhvr>
                                      <p:tavLst>
                                        <p:tav tm="0" fmla="y-sin(pi*$)/81">
                                          <p:val>
                                            <p:fltVal val="0"/>
                                          </p:val>
                                        </p:tav>
                                        <p:tav tm="100000" fmla="y-sin(pi*$)/81">
                                          <p:val>
                                            <p:fltVal val="1"/>
                                          </p:val>
                                        </p:tav>
                                      </p:tavLst>
                                    </p:anim>
                                    <p:animScale>
                                      <p:cBhvr>
                                        <p:cTn id="13" dur="26" fill="hold">
                                          <p:stCondLst>
                                            <p:cond delay="650"/>
                                          </p:stCondLst>
                                        </p:cTn>
                                        <p:tgtEl>
                                          <p:spTgt spid="680">
                                            <p:txEl>
                                              <p:pRg st="0" end="0"/>
                                            </p:txEl>
                                          </p:spTgt>
                                        </p:tgtEl>
                                      </p:cBhvr>
                                      <p:to x="100000" y="60000"/>
                                    </p:animScale>
                                    <p:animScale>
                                      <p:cBhvr>
                                        <p:cTn id="14" dur="166" fill="hold">
                                          <p:stCondLst>
                                            <p:cond delay="676"/>
                                          </p:stCondLst>
                                        </p:cTn>
                                        <p:tgtEl>
                                          <p:spTgt spid="680">
                                            <p:txEl>
                                              <p:pRg st="0" end="0"/>
                                            </p:txEl>
                                          </p:spTgt>
                                        </p:tgtEl>
                                      </p:cBhvr>
                                      <p:to x="100000" y="100000"/>
                                    </p:animScale>
                                    <p:animScale>
                                      <p:cBhvr>
                                        <p:cTn id="15" dur="26" fill="hold">
                                          <p:stCondLst>
                                            <p:cond delay="1312"/>
                                          </p:stCondLst>
                                        </p:cTn>
                                        <p:tgtEl>
                                          <p:spTgt spid="680">
                                            <p:txEl>
                                              <p:pRg st="0" end="0"/>
                                            </p:txEl>
                                          </p:spTgt>
                                        </p:tgtEl>
                                      </p:cBhvr>
                                      <p:to x="100000" y="80000"/>
                                    </p:animScale>
                                    <p:animScale>
                                      <p:cBhvr>
                                        <p:cTn id="16" dur="166" fill="hold">
                                          <p:stCondLst>
                                            <p:cond delay="1338"/>
                                          </p:stCondLst>
                                        </p:cTn>
                                        <p:tgtEl>
                                          <p:spTgt spid="680">
                                            <p:txEl>
                                              <p:pRg st="0" end="0"/>
                                            </p:txEl>
                                          </p:spTgt>
                                        </p:tgtEl>
                                      </p:cBhvr>
                                      <p:to x="100000" y="100000"/>
                                    </p:animScale>
                                    <p:animScale>
                                      <p:cBhvr>
                                        <p:cTn id="17" dur="26" fill="hold">
                                          <p:stCondLst>
                                            <p:cond delay="1642"/>
                                          </p:stCondLst>
                                        </p:cTn>
                                        <p:tgtEl>
                                          <p:spTgt spid="680">
                                            <p:txEl>
                                              <p:pRg st="0" end="0"/>
                                            </p:txEl>
                                          </p:spTgt>
                                        </p:tgtEl>
                                      </p:cBhvr>
                                      <p:to x="100000" y="90000"/>
                                    </p:animScale>
                                    <p:animScale>
                                      <p:cBhvr>
                                        <p:cTn id="18" dur="166" fill="hold">
                                          <p:stCondLst>
                                            <p:cond delay="1668"/>
                                          </p:stCondLst>
                                        </p:cTn>
                                        <p:tgtEl>
                                          <p:spTgt spid="680">
                                            <p:txEl>
                                              <p:pRg st="0" end="0"/>
                                            </p:txEl>
                                          </p:spTgt>
                                        </p:tgtEl>
                                      </p:cBhvr>
                                      <p:to x="100000" y="100000"/>
                                    </p:animScale>
                                    <p:animScale>
                                      <p:cBhvr>
                                        <p:cTn id="19" dur="26" fill="hold">
                                          <p:stCondLst>
                                            <p:cond delay="1808"/>
                                          </p:stCondLst>
                                        </p:cTn>
                                        <p:tgtEl>
                                          <p:spTgt spid="680">
                                            <p:txEl>
                                              <p:pRg st="0" end="0"/>
                                            </p:txEl>
                                          </p:spTgt>
                                        </p:tgtEl>
                                      </p:cBhvr>
                                      <p:to x="100000" y="95000"/>
                                    </p:animScale>
                                    <p:animScale>
                                      <p:cBhvr>
                                        <p:cTn id="20" dur="166" fill="hold">
                                          <p:stCondLst>
                                            <p:cond delay="1834"/>
                                          </p:stCondLst>
                                        </p:cTn>
                                        <p:tgtEl>
                                          <p:spTgt spid="680">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1" name="Group 2"/>
          <p:cNvGrpSpPr/>
          <p:nvPr/>
        </p:nvGrpSpPr>
        <p:grpSpPr>
          <a:xfrm>
            <a:off x="15552720" y="557640"/>
            <a:ext cx="1140480" cy="470520"/>
            <a:chOff x="15552720" y="557640"/>
            <a:chExt cx="1140480" cy="470520"/>
          </a:xfrm>
        </p:grpSpPr>
        <p:grpSp>
          <p:nvGrpSpPr>
            <p:cNvPr id="682" name="Group 3"/>
            <p:cNvGrpSpPr/>
            <p:nvPr/>
          </p:nvGrpSpPr>
          <p:grpSpPr>
            <a:xfrm>
              <a:off x="15552720" y="557640"/>
              <a:ext cx="470520" cy="470520"/>
              <a:chOff x="15552720" y="557640"/>
              <a:chExt cx="470520" cy="470520"/>
            </a:xfrm>
          </p:grpSpPr>
          <p:sp>
            <p:nvSpPr>
              <p:cNvPr id="683"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84"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85" name="Group 6"/>
            <p:cNvGrpSpPr/>
            <p:nvPr/>
          </p:nvGrpSpPr>
          <p:grpSpPr>
            <a:xfrm>
              <a:off x="15776280" y="557640"/>
              <a:ext cx="470520" cy="470520"/>
              <a:chOff x="15776280" y="557640"/>
              <a:chExt cx="470520" cy="470520"/>
            </a:xfrm>
          </p:grpSpPr>
          <p:sp>
            <p:nvSpPr>
              <p:cNvPr id="686"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87"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88" name="Group 9"/>
            <p:cNvGrpSpPr/>
            <p:nvPr/>
          </p:nvGrpSpPr>
          <p:grpSpPr>
            <a:xfrm>
              <a:off x="15999480" y="557640"/>
              <a:ext cx="470520" cy="470520"/>
              <a:chOff x="15999480" y="557640"/>
              <a:chExt cx="470520" cy="470520"/>
            </a:xfrm>
          </p:grpSpPr>
          <p:sp>
            <p:nvSpPr>
              <p:cNvPr id="689"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90"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691" name="Group 12"/>
            <p:cNvGrpSpPr/>
            <p:nvPr/>
          </p:nvGrpSpPr>
          <p:grpSpPr>
            <a:xfrm>
              <a:off x="16222680" y="557640"/>
              <a:ext cx="470520" cy="470520"/>
              <a:chOff x="16222680" y="557640"/>
              <a:chExt cx="470520" cy="470520"/>
            </a:xfrm>
          </p:grpSpPr>
          <p:sp>
            <p:nvSpPr>
              <p:cNvPr id="692"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693"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694"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nvGrpSpPr>
          <p:cNvPr id="695" name="Group 16"/>
          <p:cNvGrpSpPr/>
          <p:nvPr/>
        </p:nvGrpSpPr>
        <p:grpSpPr>
          <a:xfrm>
            <a:off x="10085400" y="2863800"/>
            <a:ext cx="8201880" cy="7422480"/>
            <a:chOff x="10085400" y="2863800"/>
            <a:chExt cx="8201880" cy="7422480"/>
          </a:xfrm>
        </p:grpSpPr>
        <p:sp>
          <p:nvSpPr>
            <p:cNvPr id="696" name="Freeform 17"/>
            <p:cNvSpPr/>
            <p:nvPr/>
          </p:nvSpPr>
          <p:spPr>
            <a:xfrm>
              <a:off x="10085400" y="2863800"/>
              <a:ext cx="8201880" cy="7422480"/>
            </a:xfrm>
            <a:custGeom>
              <a:avLst/>
              <a:gdLst>
                <a:gd name="textAreaLeft" fmla="*/ 0 w 8201880"/>
                <a:gd name="textAreaRight" fmla="*/ 8202600 w 8201880"/>
                <a:gd name="textAreaTop" fmla="*/ 0 h 7422480"/>
                <a:gd name="textAreaBottom" fmla="*/ 7423200 h 7422480"/>
              </a:gdLst>
              <a:ahLst/>
              <a:cxnLst/>
              <a:rect l="textAreaLeft" t="textAreaTop" r="textAreaRight" b="textAreaBottom"/>
              <a:pathLst>
                <a:path w="948565" h="858417">
                  <a:moveTo>
                    <a:pt x="21708" y="0"/>
                  </a:moveTo>
                  <a:lnTo>
                    <a:pt x="926857" y="0"/>
                  </a:lnTo>
                  <a:cubicBezTo>
                    <a:pt x="932614" y="0"/>
                    <a:pt x="938136" y="2287"/>
                    <a:pt x="942207" y="6358"/>
                  </a:cubicBezTo>
                  <a:cubicBezTo>
                    <a:pt x="946278" y="10429"/>
                    <a:pt x="948565" y="15951"/>
                    <a:pt x="948565" y="21708"/>
                  </a:cubicBezTo>
                  <a:lnTo>
                    <a:pt x="948565" y="836709"/>
                  </a:lnTo>
                  <a:cubicBezTo>
                    <a:pt x="948565" y="842466"/>
                    <a:pt x="946278" y="847988"/>
                    <a:pt x="942207" y="852059"/>
                  </a:cubicBezTo>
                  <a:cubicBezTo>
                    <a:pt x="938136" y="856130"/>
                    <a:pt x="932614" y="858417"/>
                    <a:pt x="926857" y="858417"/>
                  </a:cubicBezTo>
                  <a:lnTo>
                    <a:pt x="21708" y="858417"/>
                  </a:lnTo>
                  <a:cubicBezTo>
                    <a:pt x="15951" y="858417"/>
                    <a:pt x="10429" y="856130"/>
                    <a:pt x="6358" y="852059"/>
                  </a:cubicBezTo>
                  <a:cubicBezTo>
                    <a:pt x="2287" y="847988"/>
                    <a:pt x="0" y="842466"/>
                    <a:pt x="0" y="836709"/>
                  </a:cubicBezTo>
                  <a:lnTo>
                    <a:pt x="0" y="21708"/>
                  </a:lnTo>
                  <a:cubicBezTo>
                    <a:pt x="0" y="15951"/>
                    <a:pt x="2287" y="10429"/>
                    <a:pt x="6358" y="6358"/>
                  </a:cubicBezTo>
                  <a:cubicBezTo>
                    <a:pt x="10429" y="2287"/>
                    <a:pt x="15951" y="0"/>
                    <a:pt x="21708"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697" name="TextBox 18"/>
          <p:cNvSpPr/>
          <p:nvPr/>
        </p:nvSpPr>
        <p:spPr>
          <a:xfrm>
            <a:off x="3569040" y="1493280"/>
            <a:ext cx="11149200" cy="1365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Chargement et traitement des données d'images</a:t>
            </a:r>
            <a:endParaRPr lang="en-US" sz="4970" b="0" strike="noStrike" spc="-1">
              <a:solidFill>
                <a:srgbClr val="000000"/>
              </a:solidFill>
              <a:latin typeface="Arial"/>
            </a:endParaRPr>
          </a:p>
        </p:txBody>
      </p:sp>
      <p:sp>
        <p:nvSpPr>
          <p:cNvPr id="698" name="TextBox 19"/>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Exemple Pratique</a:t>
            </a:r>
            <a:endParaRPr lang="en-US" sz="3170" b="0" strike="noStrike" spc="-1">
              <a:solidFill>
                <a:srgbClr val="000000"/>
              </a:solidFill>
              <a:latin typeface="Arial"/>
            </a:endParaRPr>
          </a:p>
        </p:txBody>
      </p:sp>
      <p:sp>
        <p:nvSpPr>
          <p:cNvPr id="699" name="TextBox 20"/>
          <p:cNvSpPr/>
          <p:nvPr/>
        </p:nvSpPr>
        <p:spPr>
          <a:xfrm>
            <a:off x="401040" y="2959200"/>
            <a:ext cx="9373680" cy="7178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348"/>
              </a:lnSpc>
            </a:pPr>
            <a:r>
              <a:rPr lang="en-US" sz="3100" b="1" strike="noStrike" spc="-1">
                <a:solidFill>
                  <a:srgbClr val="AD623C"/>
                </a:solidFill>
                <a:latin typeface="Montserrat Bold"/>
                <a:ea typeface="Montserrat Bold"/>
              </a:rPr>
              <a:t>Fonction</a:t>
            </a:r>
            <a:r>
              <a:rPr lang="en-US" sz="3100" b="1" strike="noStrike" spc="-1">
                <a:solidFill>
                  <a:srgbClr val="000000"/>
                </a:solidFill>
                <a:latin typeface="Montserrat Bold"/>
                <a:ea typeface="Montserrat Bold"/>
              </a:rPr>
              <a:t> : Cette fonction charge les images à partir d'un répertoire en faisant les étapes :</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Initialise des listes pour les images et les étiquettes </a:t>
            </a:r>
            <a:r>
              <a:rPr lang="en-US" sz="3100" b="0" strike="noStrike" spc="-1">
                <a:solidFill>
                  <a:srgbClr val="AD623C"/>
                </a:solidFill>
                <a:latin typeface="Montserrat"/>
                <a:ea typeface="Montserrat"/>
              </a:rPr>
              <a:t>(images, labels)</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Parcourt chaque sous-dossier (chaque classe) dans le répertoire spécifié.</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Lit et redimensionne chaque image en 128×128 pixels.</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Convertit les images en tableaux numériques normalisés (divisés par 255).</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Associe chaque image à une étiquette </a:t>
            </a:r>
            <a:endParaRPr lang="en-US" sz="3100" b="0" strike="noStrike" spc="-1">
              <a:solidFill>
                <a:srgbClr val="000000"/>
              </a:solidFill>
              <a:latin typeface="Arial"/>
            </a:endParaRPr>
          </a:p>
          <a:p>
            <a:pPr algn="just" defTabSz="914400">
              <a:lnSpc>
                <a:spcPts val="4348"/>
              </a:lnSpc>
            </a:pPr>
            <a:r>
              <a:rPr lang="en-US" sz="3100" b="0" strike="noStrike" spc="-1">
                <a:solidFill>
                  <a:srgbClr val="000000"/>
                </a:solidFill>
                <a:latin typeface="Montserrat"/>
                <a:ea typeface="Montserrat"/>
              </a:rPr>
              <a:t>       (</a:t>
            </a:r>
            <a:r>
              <a:rPr lang="en-US" sz="3100" b="0" strike="noStrike" spc="-1">
                <a:solidFill>
                  <a:srgbClr val="FF3131"/>
                </a:solidFill>
                <a:latin typeface="Montserrat"/>
                <a:ea typeface="Montserrat"/>
              </a:rPr>
              <a:t>0 : bénigne</a:t>
            </a:r>
            <a:r>
              <a:rPr lang="en-US" sz="3100" b="0" strike="noStrike" spc="-1">
                <a:solidFill>
                  <a:srgbClr val="000000"/>
                </a:solidFill>
                <a:latin typeface="Montserrat"/>
                <a:ea typeface="Montserrat"/>
              </a:rPr>
              <a:t>, </a:t>
            </a:r>
            <a:r>
              <a:rPr lang="en-US" sz="3100" b="0" strike="noStrike" spc="-1">
                <a:solidFill>
                  <a:srgbClr val="004AAD"/>
                </a:solidFill>
                <a:latin typeface="Montserrat"/>
                <a:ea typeface="Montserrat"/>
              </a:rPr>
              <a:t>1 : maligne</a:t>
            </a:r>
            <a:r>
              <a:rPr lang="en-US" sz="3100" b="0" strike="noStrike" spc="-1">
                <a:solidFill>
                  <a:srgbClr val="000000"/>
                </a:solidFill>
                <a:latin typeface="Montserrat"/>
                <a:ea typeface="Montserrat"/>
              </a:rPr>
              <a:t>, </a:t>
            </a:r>
            <a:r>
              <a:rPr lang="en-US" sz="3100" b="0" strike="noStrike" spc="-1">
                <a:solidFill>
                  <a:srgbClr val="00BF63"/>
                </a:solidFill>
                <a:latin typeface="Montserrat"/>
                <a:ea typeface="Montserrat"/>
              </a:rPr>
              <a:t>2 : normal</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Convertit les listes en tableaux </a:t>
            </a:r>
            <a:r>
              <a:rPr lang="en-US" sz="3100" b="0" strike="noStrike" spc="-1">
                <a:solidFill>
                  <a:srgbClr val="AD623C"/>
                </a:solidFill>
                <a:latin typeface="Montserrat"/>
                <a:ea typeface="Montserrat"/>
              </a:rPr>
              <a:t>NumPy</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5"/>
                                        </p:tgtEl>
                                        <p:attrNameLst>
                                          <p:attrName>style.visibility</p:attrName>
                                        </p:attrNameLst>
                                      </p:cBhvr>
                                      <p:to>
                                        <p:strVal val="visible"/>
                                      </p:to>
                                    </p:set>
                                    <p:anim calcmode="lin" valueType="num">
                                      <p:cBhvr additive="repl">
                                        <p:cTn id="7" dur="500" fill="hold"/>
                                        <p:tgtEl>
                                          <p:spTgt spid="695"/>
                                        </p:tgtEl>
                                        <p:attrNameLst>
                                          <p:attrName>ppt_x</p:attrName>
                                        </p:attrNameLst>
                                      </p:cBhvr>
                                      <p:tavLst>
                                        <p:tav tm="0">
                                          <p:val>
                                            <p:strVal val="#ppt_x"/>
                                          </p:val>
                                        </p:tav>
                                        <p:tav tm="100000">
                                          <p:val>
                                            <p:strVal val="#ppt_x"/>
                                          </p:val>
                                        </p:tav>
                                      </p:tavLst>
                                    </p:anim>
                                    <p:anim calcmode="lin" valueType="num">
                                      <p:cBhvr additive="repl">
                                        <p:cTn id="8" dur="500" fill="hold"/>
                                        <p:tgtEl>
                                          <p:spTgt spid="6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99"/>
                                        </p:tgtEl>
                                        <p:attrNameLst>
                                          <p:attrName>style.visibility</p:attrName>
                                        </p:attrNameLst>
                                      </p:cBhvr>
                                      <p:to>
                                        <p:strVal val="visible"/>
                                      </p:to>
                                    </p:set>
                                    <p:anim calcmode="lin" valueType="num">
                                      <p:cBhvr additive="repl">
                                        <p:cTn id="13" dur="500" fill="hold"/>
                                        <p:tgtEl>
                                          <p:spTgt spid="699"/>
                                        </p:tgtEl>
                                        <p:attrNameLst>
                                          <p:attrName>ppt_x</p:attrName>
                                        </p:attrNameLst>
                                      </p:cBhvr>
                                      <p:tavLst>
                                        <p:tav tm="0">
                                          <p:val>
                                            <p:strVal val="0-#ppt_w/2"/>
                                          </p:val>
                                        </p:tav>
                                        <p:tav tm="100000">
                                          <p:val>
                                            <p:strVal val="#ppt_x"/>
                                          </p:val>
                                        </p:tav>
                                      </p:tavLst>
                                    </p:anim>
                                    <p:anim calcmode="lin" valueType="num">
                                      <p:cBhvr additive="repl">
                                        <p:cTn id="14" dur="500" fill="hold"/>
                                        <p:tgtEl>
                                          <p:spTgt spid="6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0" name="Group 2"/>
          <p:cNvGrpSpPr/>
          <p:nvPr/>
        </p:nvGrpSpPr>
        <p:grpSpPr>
          <a:xfrm>
            <a:off x="15552720" y="557640"/>
            <a:ext cx="1140480" cy="470520"/>
            <a:chOff x="15552720" y="557640"/>
            <a:chExt cx="1140480" cy="470520"/>
          </a:xfrm>
        </p:grpSpPr>
        <p:grpSp>
          <p:nvGrpSpPr>
            <p:cNvPr id="701" name="Group 3"/>
            <p:cNvGrpSpPr/>
            <p:nvPr/>
          </p:nvGrpSpPr>
          <p:grpSpPr>
            <a:xfrm>
              <a:off x="15552720" y="557640"/>
              <a:ext cx="470520" cy="470520"/>
              <a:chOff x="15552720" y="557640"/>
              <a:chExt cx="470520" cy="470520"/>
            </a:xfrm>
          </p:grpSpPr>
          <p:sp>
            <p:nvSpPr>
              <p:cNvPr id="702"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03"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04" name="Group 6"/>
            <p:cNvGrpSpPr/>
            <p:nvPr/>
          </p:nvGrpSpPr>
          <p:grpSpPr>
            <a:xfrm>
              <a:off x="15776280" y="557640"/>
              <a:ext cx="470520" cy="470520"/>
              <a:chOff x="15776280" y="557640"/>
              <a:chExt cx="470520" cy="470520"/>
            </a:xfrm>
          </p:grpSpPr>
          <p:sp>
            <p:nvSpPr>
              <p:cNvPr id="705"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06"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07" name="Group 9"/>
            <p:cNvGrpSpPr/>
            <p:nvPr/>
          </p:nvGrpSpPr>
          <p:grpSpPr>
            <a:xfrm>
              <a:off x="15999480" y="557640"/>
              <a:ext cx="470520" cy="470520"/>
              <a:chOff x="15999480" y="557640"/>
              <a:chExt cx="470520" cy="470520"/>
            </a:xfrm>
          </p:grpSpPr>
          <p:sp>
            <p:nvSpPr>
              <p:cNvPr id="708"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09"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10" name="Group 12"/>
            <p:cNvGrpSpPr/>
            <p:nvPr/>
          </p:nvGrpSpPr>
          <p:grpSpPr>
            <a:xfrm>
              <a:off x="16222680" y="557640"/>
              <a:ext cx="470520" cy="470520"/>
              <a:chOff x="16222680" y="557640"/>
              <a:chExt cx="470520" cy="470520"/>
            </a:xfrm>
          </p:grpSpPr>
          <p:sp>
            <p:nvSpPr>
              <p:cNvPr id="711"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12"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713"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nvGrpSpPr>
          <p:cNvPr id="714" name="Group 16"/>
          <p:cNvGrpSpPr/>
          <p:nvPr/>
        </p:nvGrpSpPr>
        <p:grpSpPr>
          <a:xfrm>
            <a:off x="9894600" y="2905560"/>
            <a:ext cx="8392680" cy="7022160"/>
            <a:chOff x="9894600" y="2905560"/>
            <a:chExt cx="8392680" cy="7022160"/>
          </a:xfrm>
        </p:grpSpPr>
        <p:sp>
          <p:nvSpPr>
            <p:cNvPr id="715" name="Freeform 17"/>
            <p:cNvSpPr/>
            <p:nvPr/>
          </p:nvSpPr>
          <p:spPr>
            <a:xfrm>
              <a:off x="9894600" y="2905560"/>
              <a:ext cx="8392680" cy="7022160"/>
            </a:xfrm>
            <a:custGeom>
              <a:avLst/>
              <a:gdLst>
                <a:gd name="textAreaLeft" fmla="*/ 0 w 8392680"/>
                <a:gd name="textAreaRight" fmla="*/ 8393400 w 8392680"/>
                <a:gd name="textAreaTop" fmla="*/ 0 h 7022160"/>
                <a:gd name="textAreaBottom" fmla="*/ 7022880 h 7022160"/>
              </a:gdLst>
              <a:ahLst/>
              <a:cxnLst/>
              <a:rect l="textAreaLeft" t="textAreaTop" r="textAreaRight" b="textAreaBottom"/>
              <a:pathLst>
                <a:path w="1025933" h="858417">
                  <a:moveTo>
                    <a:pt x="21214" y="0"/>
                  </a:moveTo>
                  <a:lnTo>
                    <a:pt x="1004719" y="0"/>
                  </a:lnTo>
                  <a:cubicBezTo>
                    <a:pt x="1016435" y="0"/>
                    <a:pt x="1025933" y="9498"/>
                    <a:pt x="1025933" y="21214"/>
                  </a:cubicBezTo>
                  <a:lnTo>
                    <a:pt x="1025933" y="837203"/>
                  </a:lnTo>
                  <a:cubicBezTo>
                    <a:pt x="1025933" y="848919"/>
                    <a:pt x="1016435" y="858417"/>
                    <a:pt x="1004719" y="858417"/>
                  </a:cubicBezTo>
                  <a:lnTo>
                    <a:pt x="21214" y="858417"/>
                  </a:lnTo>
                  <a:cubicBezTo>
                    <a:pt x="9498" y="858417"/>
                    <a:pt x="0" y="848919"/>
                    <a:pt x="0" y="837203"/>
                  </a:cubicBezTo>
                  <a:lnTo>
                    <a:pt x="0" y="21214"/>
                  </a:lnTo>
                  <a:cubicBezTo>
                    <a:pt x="0" y="9498"/>
                    <a:pt x="9498" y="0"/>
                    <a:pt x="21214"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716" name="TextBox 18"/>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Exemple Pratique</a:t>
            </a:r>
            <a:endParaRPr lang="en-US" sz="3170" b="0" strike="noStrike" spc="-1">
              <a:solidFill>
                <a:srgbClr val="000000"/>
              </a:solidFill>
              <a:latin typeface="Arial"/>
            </a:endParaRPr>
          </a:p>
        </p:txBody>
      </p:sp>
      <p:sp>
        <p:nvSpPr>
          <p:cNvPr id="717" name="TextBox 19"/>
          <p:cNvSpPr/>
          <p:nvPr/>
        </p:nvSpPr>
        <p:spPr>
          <a:xfrm>
            <a:off x="228960" y="2526120"/>
            <a:ext cx="9180000" cy="7731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348"/>
              </a:lnSpc>
            </a:pPr>
            <a:r>
              <a:rPr lang="en-US" sz="3100" b="1" strike="noStrike" spc="-1">
                <a:solidFill>
                  <a:srgbClr val="AD623C"/>
                </a:solidFill>
                <a:latin typeface="Montserrat Bold"/>
                <a:ea typeface="Montserrat Bold"/>
              </a:rPr>
              <a:t>Fonction</a:t>
            </a:r>
            <a:r>
              <a:rPr lang="en-US" sz="3100" b="1" strike="noStrike" spc="-1">
                <a:solidFill>
                  <a:srgbClr val="000000"/>
                </a:solidFill>
                <a:latin typeface="Montserrat Bold"/>
                <a:ea typeface="Montserrat Bold"/>
              </a:rPr>
              <a:t> : Définit un modèle de réseau de neurones convolutifs (</a:t>
            </a:r>
            <a:r>
              <a:rPr lang="en-US" sz="3100" b="1" strike="noStrike" spc="-1">
                <a:solidFill>
                  <a:srgbClr val="AD623C"/>
                </a:solidFill>
                <a:latin typeface="Montserrat Bold"/>
                <a:ea typeface="Montserrat Bold"/>
              </a:rPr>
              <a:t>CNN</a:t>
            </a:r>
            <a:r>
              <a:rPr lang="en-US" sz="3100" b="1" strike="noStrike" spc="-1">
                <a:solidFill>
                  <a:srgbClr val="000000"/>
                </a:solidFill>
                <a:latin typeface="Montserrat Bold"/>
                <a:ea typeface="Montserrat Bold"/>
              </a:rPr>
              <a:t>) :</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Quatre couches convolutives avec activation </a:t>
            </a:r>
            <a:r>
              <a:rPr lang="en-US" sz="3100" b="0" strike="noStrike" spc="-1">
                <a:solidFill>
                  <a:srgbClr val="AD623C"/>
                </a:solidFill>
                <a:latin typeface="Montserrat"/>
                <a:ea typeface="Montserrat"/>
              </a:rPr>
              <a:t>ReLU</a:t>
            </a:r>
            <a:r>
              <a:rPr lang="en-US" sz="3100" b="0" strike="noStrike" spc="-1">
                <a:solidFill>
                  <a:srgbClr val="000000"/>
                </a:solidFill>
                <a:latin typeface="Montserrat"/>
                <a:ea typeface="Montserrat"/>
              </a:rPr>
              <a:t>, suivies de couches de sous-échantillonnage </a:t>
            </a:r>
            <a:r>
              <a:rPr lang="en-US" sz="3100" b="0" strike="noStrike" spc="-1">
                <a:solidFill>
                  <a:srgbClr val="AD623C"/>
                </a:solidFill>
                <a:latin typeface="Montserrat"/>
                <a:ea typeface="Montserrat"/>
              </a:rPr>
              <a:t>MaxPooling</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Une couche </a:t>
            </a:r>
            <a:r>
              <a:rPr lang="en-US" sz="3100" b="0" strike="noStrike" spc="-1">
                <a:solidFill>
                  <a:srgbClr val="AD623C"/>
                </a:solidFill>
                <a:latin typeface="Montserrat"/>
                <a:ea typeface="Montserrat"/>
              </a:rPr>
              <a:t>Flatten</a:t>
            </a:r>
            <a:r>
              <a:rPr lang="en-US" sz="3100" b="0" strike="noStrike" spc="-1">
                <a:solidFill>
                  <a:srgbClr val="000000"/>
                </a:solidFill>
                <a:latin typeface="Montserrat"/>
                <a:ea typeface="Montserrat"/>
              </a:rPr>
              <a:t> pour transformer les données </a:t>
            </a:r>
            <a:r>
              <a:rPr lang="en-US" sz="3100" b="0" strike="noStrike" spc="-1">
                <a:solidFill>
                  <a:srgbClr val="AD623C"/>
                </a:solidFill>
                <a:latin typeface="Montserrat"/>
                <a:ea typeface="Montserrat"/>
              </a:rPr>
              <a:t>2D</a:t>
            </a:r>
            <a:r>
              <a:rPr lang="en-US" sz="3100" b="0" strike="noStrike" spc="-1">
                <a:solidFill>
                  <a:srgbClr val="000000"/>
                </a:solidFill>
                <a:latin typeface="Montserrat"/>
                <a:ea typeface="Montserrat"/>
              </a:rPr>
              <a:t> en vecteurs </a:t>
            </a:r>
            <a:r>
              <a:rPr lang="en-US" sz="3100" b="0" strike="noStrike" spc="-1">
                <a:solidFill>
                  <a:srgbClr val="AD623C"/>
                </a:solidFill>
                <a:latin typeface="Montserrat"/>
                <a:ea typeface="Montserrat"/>
              </a:rPr>
              <a:t>1D</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Une couche d’entrée(</a:t>
            </a:r>
            <a:r>
              <a:rPr lang="en-US" sz="3100" b="0" strike="noStrike" spc="-1">
                <a:solidFill>
                  <a:srgbClr val="AD623C"/>
                </a:solidFill>
                <a:latin typeface="Montserrat"/>
                <a:ea typeface="Montserrat"/>
              </a:rPr>
              <a:t>dense</a:t>
            </a:r>
            <a:r>
              <a:rPr lang="en-US" sz="3100" b="0" strike="noStrike" spc="-1">
                <a:solidFill>
                  <a:srgbClr val="000000"/>
                </a:solidFill>
                <a:latin typeface="Montserrat"/>
                <a:ea typeface="Montserrat"/>
              </a:rPr>
              <a:t>) avec 256 neurones et activation </a:t>
            </a:r>
            <a:r>
              <a:rPr lang="en-US" sz="3100" b="0" strike="noStrike" spc="-1">
                <a:solidFill>
                  <a:srgbClr val="AD623C"/>
                </a:solidFill>
                <a:latin typeface="Montserrat"/>
                <a:ea typeface="Montserrat"/>
              </a:rPr>
              <a:t>ReLU</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Une couche de sortie avec </a:t>
            </a:r>
            <a:r>
              <a:rPr lang="en-US" sz="3100" b="1" strike="noStrike" spc="-1">
                <a:solidFill>
                  <a:srgbClr val="AD623C"/>
                </a:solidFill>
                <a:latin typeface="Montserrat Bold"/>
                <a:ea typeface="Montserrat Bold"/>
              </a:rPr>
              <a:t>3</a:t>
            </a:r>
            <a:r>
              <a:rPr lang="en-US" sz="3100" b="0" strike="noStrike" spc="-1">
                <a:solidFill>
                  <a:srgbClr val="000000"/>
                </a:solidFill>
                <a:latin typeface="Montserrat"/>
                <a:ea typeface="Montserrat"/>
              </a:rPr>
              <a:t> neurones (une pour chaque classe) et activation </a:t>
            </a:r>
            <a:r>
              <a:rPr lang="en-US" sz="3100" b="0" strike="noStrike" spc="-1">
                <a:solidFill>
                  <a:srgbClr val="AD623C"/>
                </a:solidFill>
                <a:latin typeface="Montserrat"/>
                <a:ea typeface="Montserrat"/>
              </a:rPr>
              <a:t>Softmax</a:t>
            </a:r>
            <a:r>
              <a:rPr lang="en-US" sz="3100" b="0" strike="noStrike" spc="-1">
                <a:solidFill>
                  <a:srgbClr val="000000"/>
                </a:solidFill>
                <a:latin typeface="Montserrat"/>
                <a:ea typeface="Montserrat"/>
              </a:rPr>
              <a:t> pour prédictions probabilistes.</a:t>
            </a:r>
            <a:endParaRPr lang="en-US" sz="3100" b="0" strike="noStrike" spc="-1">
              <a:solidFill>
                <a:srgbClr val="000000"/>
              </a:solidFill>
              <a:latin typeface="Arial"/>
            </a:endParaRPr>
          </a:p>
          <a:p>
            <a:pPr marL="670320" lvl="1" indent="-335160" algn="just" defTabSz="914400">
              <a:lnSpc>
                <a:spcPts val="4348"/>
              </a:lnSpc>
              <a:buClr>
                <a:srgbClr val="000000"/>
              </a:buClr>
              <a:buFont typeface="Arial"/>
              <a:buChar char="•"/>
            </a:pPr>
            <a:r>
              <a:rPr lang="en-US" sz="3100" b="0" strike="noStrike" spc="-1">
                <a:solidFill>
                  <a:srgbClr val="000000"/>
                </a:solidFill>
                <a:latin typeface="Montserrat"/>
                <a:ea typeface="Montserrat"/>
              </a:rPr>
              <a:t>Une couche de </a:t>
            </a:r>
            <a:r>
              <a:rPr lang="en-US" sz="3100" b="0" strike="noStrike" spc="-1">
                <a:solidFill>
                  <a:srgbClr val="AD623C"/>
                </a:solidFill>
                <a:latin typeface="Montserrat"/>
                <a:ea typeface="Montserrat"/>
              </a:rPr>
              <a:t>Dropout</a:t>
            </a:r>
            <a:r>
              <a:rPr lang="en-US" sz="3100" b="0" strike="noStrike" spc="-1">
                <a:solidFill>
                  <a:srgbClr val="000000"/>
                </a:solidFill>
                <a:latin typeface="Montserrat"/>
                <a:ea typeface="Montserrat"/>
              </a:rPr>
              <a:t> (50 %) pour réduire le </a:t>
            </a:r>
            <a:r>
              <a:rPr lang="en-US" sz="3100" b="0" strike="noStrike" spc="-1">
                <a:solidFill>
                  <a:srgbClr val="AD623C"/>
                </a:solidFill>
                <a:latin typeface="Montserrat"/>
                <a:ea typeface="Montserrat"/>
              </a:rPr>
              <a:t>surapprentissage</a:t>
            </a:r>
            <a:r>
              <a:rPr lang="en-US" sz="3100" b="0" strike="noStrike" spc="-1">
                <a:solidFill>
                  <a:srgbClr val="000000"/>
                </a:solidFill>
                <a:latin typeface="Montserrat"/>
                <a:ea typeface="Montserrat"/>
              </a:rPr>
              <a:t>.</a:t>
            </a:r>
            <a:endParaRPr lang="en-US" sz="3100" b="0" strike="noStrike" spc="-1">
              <a:solidFill>
                <a:srgbClr val="000000"/>
              </a:solidFill>
              <a:latin typeface="Arial"/>
            </a:endParaRPr>
          </a:p>
        </p:txBody>
      </p:sp>
      <p:sp>
        <p:nvSpPr>
          <p:cNvPr id="718" name="TextBox 20"/>
          <p:cNvSpPr/>
          <p:nvPr/>
        </p:nvSpPr>
        <p:spPr>
          <a:xfrm>
            <a:off x="3569040" y="1493280"/>
            <a:ext cx="11149200" cy="68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Création du modèle CNN</a:t>
            </a:r>
            <a:endParaRPr lang="en-US" sz="497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animEffect transition="in" filter="fade">
                                      <p:cBhvr additive="repl">
                                        <p:cTn id="7" dur="1000"/>
                                        <p:tgtEl>
                                          <p:spTgt spid="714"/>
                                        </p:tgtEl>
                                      </p:cBhvr>
                                    </p:animEffect>
                                    <p:anim calcmode="lin" valueType="num">
                                      <p:cBhvr additive="repl">
                                        <p:cTn id="8" dur="1000" fill="hold"/>
                                        <p:tgtEl>
                                          <p:spTgt spid="714"/>
                                        </p:tgtEl>
                                        <p:attrNameLst>
                                          <p:attrName>ppt_x</p:attrName>
                                        </p:attrNameLst>
                                      </p:cBhvr>
                                      <p:tavLst>
                                        <p:tav tm="0">
                                          <p:val>
                                            <p:strVal val="#ppt_x"/>
                                          </p:val>
                                        </p:tav>
                                        <p:tav tm="100000">
                                          <p:val>
                                            <p:strVal val="#ppt_x"/>
                                          </p:val>
                                        </p:tav>
                                      </p:tavLst>
                                    </p:anim>
                                    <p:anim calcmode="lin" valueType="num">
                                      <p:cBhvr additive="repl">
                                        <p:cTn id="9" dur="1000" fill="hold"/>
                                        <p:tgtEl>
                                          <p:spTgt spid="7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17"/>
                                        </p:tgtEl>
                                        <p:attrNameLst>
                                          <p:attrName>style.visibility</p:attrName>
                                        </p:attrNameLst>
                                      </p:cBhvr>
                                      <p:to>
                                        <p:strVal val="visible"/>
                                      </p:to>
                                    </p:set>
                                    <p:anim calcmode="lin" valueType="num">
                                      <p:cBhvr additive="repl">
                                        <p:cTn id="14" dur="500" fill="hold"/>
                                        <p:tgtEl>
                                          <p:spTgt spid="717"/>
                                        </p:tgtEl>
                                        <p:attrNameLst>
                                          <p:attrName>ppt_x</p:attrName>
                                        </p:attrNameLst>
                                      </p:cBhvr>
                                      <p:tavLst>
                                        <p:tav tm="0">
                                          <p:val>
                                            <p:strVal val="#ppt_x"/>
                                          </p:val>
                                        </p:tav>
                                        <p:tav tm="100000">
                                          <p:val>
                                            <p:strVal val="#ppt_x"/>
                                          </p:val>
                                        </p:tav>
                                      </p:tavLst>
                                    </p:anim>
                                    <p:anim calcmode="lin" valueType="num">
                                      <p:cBhvr additive="repl">
                                        <p:cTn id="15" dur="500" fill="hold"/>
                                        <p:tgtEl>
                                          <p:spTgt spid="7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9" name="Group 2"/>
          <p:cNvGrpSpPr/>
          <p:nvPr/>
        </p:nvGrpSpPr>
        <p:grpSpPr>
          <a:xfrm>
            <a:off x="15552720" y="557640"/>
            <a:ext cx="1140480" cy="470520"/>
            <a:chOff x="15552720" y="557640"/>
            <a:chExt cx="1140480" cy="470520"/>
          </a:xfrm>
        </p:grpSpPr>
        <p:grpSp>
          <p:nvGrpSpPr>
            <p:cNvPr id="720" name="Group 3"/>
            <p:cNvGrpSpPr/>
            <p:nvPr/>
          </p:nvGrpSpPr>
          <p:grpSpPr>
            <a:xfrm>
              <a:off x="15552720" y="557640"/>
              <a:ext cx="470520" cy="470520"/>
              <a:chOff x="15552720" y="557640"/>
              <a:chExt cx="470520" cy="470520"/>
            </a:xfrm>
          </p:grpSpPr>
          <p:sp>
            <p:nvSpPr>
              <p:cNvPr id="721"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22"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23" name="Group 6"/>
            <p:cNvGrpSpPr/>
            <p:nvPr/>
          </p:nvGrpSpPr>
          <p:grpSpPr>
            <a:xfrm>
              <a:off x="15776280" y="557640"/>
              <a:ext cx="470520" cy="470520"/>
              <a:chOff x="15776280" y="557640"/>
              <a:chExt cx="470520" cy="470520"/>
            </a:xfrm>
          </p:grpSpPr>
          <p:sp>
            <p:nvSpPr>
              <p:cNvPr id="724"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25"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26" name="Group 9"/>
            <p:cNvGrpSpPr/>
            <p:nvPr/>
          </p:nvGrpSpPr>
          <p:grpSpPr>
            <a:xfrm>
              <a:off x="15999480" y="557640"/>
              <a:ext cx="470520" cy="470520"/>
              <a:chOff x="15999480" y="557640"/>
              <a:chExt cx="470520" cy="470520"/>
            </a:xfrm>
          </p:grpSpPr>
          <p:sp>
            <p:nvSpPr>
              <p:cNvPr id="727"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28"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29" name="Group 12"/>
            <p:cNvGrpSpPr/>
            <p:nvPr/>
          </p:nvGrpSpPr>
          <p:grpSpPr>
            <a:xfrm>
              <a:off x="16222680" y="557640"/>
              <a:ext cx="470520" cy="470520"/>
              <a:chOff x="16222680" y="557640"/>
              <a:chExt cx="470520" cy="470520"/>
            </a:xfrm>
          </p:grpSpPr>
          <p:sp>
            <p:nvSpPr>
              <p:cNvPr id="730"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31"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732"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733" name="TextBox 18"/>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Exemple Pratique</a:t>
            </a:r>
            <a:endParaRPr lang="en-US" sz="3170" b="0" strike="noStrike" spc="-1">
              <a:solidFill>
                <a:srgbClr val="000000"/>
              </a:solidFill>
              <a:latin typeface="Arial"/>
            </a:endParaRPr>
          </a:p>
        </p:txBody>
      </p:sp>
      <p:sp>
        <p:nvSpPr>
          <p:cNvPr id="734" name="TextBox 19"/>
          <p:cNvSpPr/>
          <p:nvPr/>
        </p:nvSpPr>
        <p:spPr>
          <a:xfrm>
            <a:off x="3569040" y="1493280"/>
            <a:ext cx="11149200" cy="68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Matrice de confusion</a:t>
            </a:r>
            <a:endParaRPr lang="en-US" sz="4970" b="0" strike="noStrike" spc="-1">
              <a:solidFill>
                <a:srgbClr val="000000"/>
              </a:solidFill>
              <a:latin typeface="Arial"/>
            </a:endParaRPr>
          </a:p>
        </p:txBody>
      </p:sp>
      <p:pic>
        <p:nvPicPr>
          <p:cNvPr id="735" name="Image 734"/>
          <p:cNvPicPr/>
          <p:nvPr/>
        </p:nvPicPr>
        <p:blipFill>
          <a:blip r:embed="rId3"/>
          <a:stretch/>
        </p:blipFill>
        <p:spPr>
          <a:xfrm>
            <a:off x="4758120" y="2491560"/>
            <a:ext cx="8742240" cy="7460280"/>
          </a:xfrm>
          <a:prstGeom prst="rect">
            <a:avLst/>
          </a:prstGeom>
          <a:ln w="0">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5"/>
                                        </p:tgtEl>
                                        <p:attrNameLst>
                                          <p:attrName>style.visibility</p:attrName>
                                        </p:attrNameLst>
                                      </p:cBhvr>
                                      <p:to>
                                        <p:strVal val="visible"/>
                                      </p:to>
                                    </p:set>
                                    <p:animEffect transition="in" filter="fade">
                                      <p:cBhvr>
                                        <p:cTn id="7"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6" name="Group 2"/>
          <p:cNvGrpSpPr/>
          <p:nvPr/>
        </p:nvGrpSpPr>
        <p:grpSpPr>
          <a:xfrm>
            <a:off x="15552720" y="557640"/>
            <a:ext cx="1140480" cy="470520"/>
            <a:chOff x="15552720" y="557640"/>
            <a:chExt cx="1140480" cy="470520"/>
          </a:xfrm>
        </p:grpSpPr>
        <p:grpSp>
          <p:nvGrpSpPr>
            <p:cNvPr id="737" name="Group 3"/>
            <p:cNvGrpSpPr/>
            <p:nvPr/>
          </p:nvGrpSpPr>
          <p:grpSpPr>
            <a:xfrm>
              <a:off x="15552720" y="557640"/>
              <a:ext cx="470520" cy="470520"/>
              <a:chOff x="15552720" y="557640"/>
              <a:chExt cx="470520" cy="470520"/>
            </a:xfrm>
          </p:grpSpPr>
          <p:sp>
            <p:nvSpPr>
              <p:cNvPr id="738"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39"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40" name="Group 6"/>
            <p:cNvGrpSpPr/>
            <p:nvPr/>
          </p:nvGrpSpPr>
          <p:grpSpPr>
            <a:xfrm>
              <a:off x="15776280" y="557640"/>
              <a:ext cx="470520" cy="470520"/>
              <a:chOff x="15776280" y="557640"/>
              <a:chExt cx="470520" cy="470520"/>
            </a:xfrm>
          </p:grpSpPr>
          <p:sp>
            <p:nvSpPr>
              <p:cNvPr id="741"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42"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43" name="Group 9"/>
            <p:cNvGrpSpPr/>
            <p:nvPr/>
          </p:nvGrpSpPr>
          <p:grpSpPr>
            <a:xfrm>
              <a:off x="15999480" y="557640"/>
              <a:ext cx="470520" cy="470520"/>
              <a:chOff x="15999480" y="557640"/>
              <a:chExt cx="470520" cy="470520"/>
            </a:xfrm>
          </p:grpSpPr>
          <p:sp>
            <p:nvSpPr>
              <p:cNvPr id="744"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45"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46" name="Group 12"/>
            <p:cNvGrpSpPr/>
            <p:nvPr/>
          </p:nvGrpSpPr>
          <p:grpSpPr>
            <a:xfrm>
              <a:off x="16222680" y="557640"/>
              <a:ext cx="470520" cy="470520"/>
              <a:chOff x="16222680" y="557640"/>
              <a:chExt cx="470520" cy="470520"/>
            </a:xfrm>
          </p:grpSpPr>
          <p:sp>
            <p:nvSpPr>
              <p:cNvPr id="747"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48"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749"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nvGrpSpPr>
          <p:cNvPr id="750" name="Group 16"/>
          <p:cNvGrpSpPr/>
          <p:nvPr/>
        </p:nvGrpSpPr>
        <p:grpSpPr>
          <a:xfrm>
            <a:off x="4648320" y="2183760"/>
            <a:ext cx="9561960" cy="7890840"/>
            <a:chOff x="4648320" y="2183760"/>
            <a:chExt cx="9561960" cy="7890840"/>
          </a:xfrm>
        </p:grpSpPr>
        <p:sp>
          <p:nvSpPr>
            <p:cNvPr id="751" name="Freeform 17"/>
            <p:cNvSpPr/>
            <p:nvPr/>
          </p:nvSpPr>
          <p:spPr>
            <a:xfrm>
              <a:off x="4648320" y="2183760"/>
              <a:ext cx="9561960" cy="7890840"/>
            </a:xfrm>
            <a:custGeom>
              <a:avLst/>
              <a:gdLst>
                <a:gd name="textAreaLeft" fmla="*/ 0 w 9561960"/>
                <a:gd name="textAreaRight" fmla="*/ 9562680 w 9561960"/>
                <a:gd name="textAreaTop" fmla="*/ 0 h 7890840"/>
                <a:gd name="textAreaBottom" fmla="*/ 7891560 h 7890840"/>
              </a:gdLst>
              <a:ahLst/>
              <a:cxnLst/>
              <a:rect l="textAreaLeft" t="textAreaTop" r="textAreaRight" b="textAreaBottom"/>
              <a:pathLst>
                <a:path w="1008329" h="832100">
                  <a:moveTo>
                    <a:pt x="18621" y="0"/>
                  </a:moveTo>
                  <a:lnTo>
                    <a:pt x="989708" y="0"/>
                  </a:lnTo>
                  <a:cubicBezTo>
                    <a:pt x="994647" y="0"/>
                    <a:pt x="999383" y="1962"/>
                    <a:pt x="1002875" y="5454"/>
                  </a:cubicBezTo>
                  <a:cubicBezTo>
                    <a:pt x="1006367" y="8946"/>
                    <a:pt x="1008329" y="13682"/>
                    <a:pt x="1008329" y="18621"/>
                  </a:cubicBezTo>
                  <a:lnTo>
                    <a:pt x="1008329" y="813479"/>
                  </a:lnTo>
                  <a:cubicBezTo>
                    <a:pt x="1008329" y="818418"/>
                    <a:pt x="1006367" y="823154"/>
                    <a:pt x="1002875" y="826646"/>
                  </a:cubicBezTo>
                  <a:cubicBezTo>
                    <a:pt x="999383" y="830138"/>
                    <a:pt x="994647" y="832100"/>
                    <a:pt x="989708" y="832100"/>
                  </a:cubicBezTo>
                  <a:lnTo>
                    <a:pt x="18621" y="832100"/>
                  </a:lnTo>
                  <a:cubicBezTo>
                    <a:pt x="8337" y="832100"/>
                    <a:pt x="0" y="823763"/>
                    <a:pt x="0" y="813479"/>
                  </a:cubicBezTo>
                  <a:lnTo>
                    <a:pt x="0" y="18621"/>
                  </a:lnTo>
                  <a:cubicBezTo>
                    <a:pt x="0" y="13682"/>
                    <a:pt x="1962" y="8946"/>
                    <a:pt x="5454" y="5454"/>
                  </a:cubicBezTo>
                  <a:cubicBezTo>
                    <a:pt x="8946" y="1962"/>
                    <a:pt x="13682" y="0"/>
                    <a:pt x="18621" y="0"/>
                  </a:cubicBezTo>
                  <a:close/>
                </a:path>
              </a:pathLst>
            </a:custGeom>
            <a:noFill/>
            <a:ln w="127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grpSp>
      <p:sp>
        <p:nvSpPr>
          <p:cNvPr id="752" name="TextBox 18"/>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Exemple Pratique</a:t>
            </a:r>
            <a:endParaRPr lang="en-US" sz="3170" b="0" strike="noStrike" spc="-1">
              <a:solidFill>
                <a:srgbClr val="000000"/>
              </a:solidFill>
              <a:latin typeface="Arial"/>
            </a:endParaRPr>
          </a:p>
        </p:txBody>
      </p:sp>
      <p:sp>
        <p:nvSpPr>
          <p:cNvPr id="753" name="TextBox 19"/>
          <p:cNvSpPr/>
          <p:nvPr/>
        </p:nvSpPr>
        <p:spPr>
          <a:xfrm>
            <a:off x="3569040" y="1493280"/>
            <a:ext cx="11149200" cy="68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Interface de teste </a:t>
            </a:r>
            <a:endParaRPr lang="en-US" sz="4970" b="0" strike="noStrike" spc="-1">
              <a:solidFill>
                <a:srgbClr val="000000"/>
              </a:solidFill>
              <a:latin typeface="Arial"/>
            </a:endParaRPr>
          </a:p>
        </p:txBody>
      </p:sp>
      <p:pic>
        <p:nvPicPr>
          <p:cNvPr id="754" name="Image 753"/>
          <p:cNvPicPr/>
          <p:nvPr/>
        </p:nvPicPr>
        <p:blipFill>
          <a:blip r:embed="rId3"/>
          <a:stretch/>
        </p:blipFill>
        <p:spPr>
          <a:xfrm>
            <a:off x="4657320" y="2243880"/>
            <a:ext cx="9480960" cy="7689600"/>
          </a:xfrm>
          <a:prstGeom prst="rect">
            <a:avLst/>
          </a:prstGeom>
          <a:ln w="0">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fade">
                                      <p:cBhvr>
                                        <p:cTn id="7" dur="500"/>
                                        <p:tgtEl>
                                          <p:spTgt spid="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Group 2"/>
          <p:cNvGrpSpPr/>
          <p:nvPr/>
        </p:nvGrpSpPr>
        <p:grpSpPr>
          <a:xfrm>
            <a:off x="15552720" y="557640"/>
            <a:ext cx="1140480" cy="470520"/>
            <a:chOff x="15552720" y="557640"/>
            <a:chExt cx="1140480" cy="470520"/>
          </a:xfrm>
        </p:grpSpPr>
        <p:grpSp>
          <p:nvGrpSpPr>
            <p:cNvPr id="756" name="Group 3"/>
            <p:cNvGrpSpPr/>
            <p:nvPr/>
          </p:nvGrpSpPr>
          <p:grpSpPr>
            <a:xfrm>
              <a:off x="15552720" y="557640"/>
              <a:ext cx="470520" cy="470520"/>
              <a:chOff x="15552720" y="557640"/>
              <a:chExt cx="470520" cy="470520"/>
            </a:xfrm>
          </p:grpSpPr>
          <p:sp>
            <p:nvSpPr>
              <p:cNvPr id="757"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58"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59" name="Group 6"/>
            <p:cNvGrpSpPr/>
            <p:nvPr/>
          </p:nvGrpSpPr>
          <p:grpSpPr>
            <a:xfrm>
              <a:off x="15776280" y="557640"/>
              <a:ext cx="470520" cy="470520"/>
              <a:chOff x="15776280" y="557640"/>
              <a:chExt cx="470520" cy="470520"/>
            </a:xfrm>
          </p:grpSpPr>
          <p:sp>
            <p:nvSpPr>
              <p:cNvPr id="760"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61"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62" name="Group 9"/>
            <p:cNvGrpSpPr/>
            <p:nvPr/>
          </p:nvGrpSpPr>
          <p:grpSpPr>
            <a:xfrm>
              <a:off x="15999480" y="557640"/>
              <a:ext cx="470520" cy="470520"/>
              <a:chOff x="15999480" y="557640"/>
              <a:chExt cx="470520" cy="470520"/>
            </a:xfrm>
          </p:grpSpPr>
          <p:sp>
            <p:nvSpPr>
              <p:cNvPr id="763"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64"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65" name="Group 12"/>
            <p:cNvGrpSpPr/>
            <p:nvPr/>
          </p:nvGrpSpPr>
          <p:grpSpPr>
            <a:xfrm>
              <a:off x="16222680" y="557640"/>
              <a:ext cx="470520" cy="470520"/>
              <a:chOff x="16222680" y="557640"/>
              <a:chExt cx="470520" cy="470520"/>
            </a:xfrm>
          </p:grpSpPr>
          <p:sp>
            <p:nvSpPr>
              <p:cNvPr id="766"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67"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768"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769" name="TextBox 16"/>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Conclusion</a:t>
            </a:r>
            <a:endParaRPr lang="en-US" sz="3170" b="0" strike="noStrike" spc="-1">
              <a:solidFill>
                <a:srgbClr val="000000"/>
              </a:solidFill>
              <a:latin typeface="Arial"/>
            </a:endParaRPr>
          </a:p>
        </p:txBody>
      </p:sp>
      <p:sp>
        <p:nvSpPr>
          <p:cNvPr id="770" name="TextBox 17"/>
          <p:cNvSpPr/>
          <p:nvPr/>
        </p:nvSpPr>
        <p:spPr>
          <a:xfrm>
            <a:off x="3569040" y="1493280"/>
            <a:ext cx="11149200" cy="682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374"/>
              </a:lnSpc>
            </a:pPr>
            <a:r>
              <a:rPr lang="en-US" sz="4970" b="1" strike="noStrike" spc="-1">
                <a:solidFill>
                  <a:srgbClr val="AD623C"/>
                </a:solidFill>
                <a:latin typeface="Montserrat Bold"/>
                <a:ea typeface="Montserrat Bold"/>
              </a:rPr>
              <a:t>CONCLUSION</a:t>
            </a:r>
            <a:endParaRPr lang="en-US" sz="4970" b="0" strike="noStrike" spc="-1">
              <a:solidFill>
                <a:srgbClr val="000000"/>
              </a:solidFill>
              <a:latin typeface="Arial"/>
            </a:endParaRPr>
          </a:p>
        </p:txBody>
      </p:sp>
      <p:sp>
        <p:nvSpPr>
          <p:cNvPr id="771" name="TextBox 18"/>
          <p:cNvSpPr/>
          <p:nvPr/>
        </p:nvSpPr>
        <p:spPr>
          <a:xfrm>
            <a:off x="1334160" y="2545200"/>
            <a:ext cx="15619320" cy="666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3498"/>
              </a:lnSpc>
            </a:pPr>
            <a:r>
              <a:rPr lang="en-US" sz="2500" b="1" strike="noStrike" spc="-1">
                <a:solidFill>
                  <a:srgbClr val="000000"/>
                </a:solidFill>
                <a:latin typeface="Montserrat Bold"/>
                <a:ea typeface="Montserrat Bold"/>
              </a:rPr>
              <a:t>En conclusion, la </a:t>
            </a:r>
            <a:r>
              <a:rPr lang="en-US" sz="2500" b="1" strike="noStrike" spc="-1">
                <a:solidFill>
                  <a:srgbClr val="AD623C"/>
                </a:solidFill>
                <a:latin typeface="Montserrat Bold"/>
                <a:ea typeface="Montserrat Bold"/>
              </a:rPr>
              <a:t>Computer Vision</a:t>
            </a:r>
            <a:r>
              <a:rPr lang="en-US" sz="2500" b="1" strike="noStrike" spc="-1">
                <a:solidFill>
                  <a:srgbClr val="000000"/>
                </a:solidFill>
                <a:latin typeface="Montserrat Bold"/>
                <a:ea typeface="Montserrat Bold"/>
              </a:rPr>
              <a:t> constitue une avancée technologique majeure avec des impacts significatifs, notamment dans le domaine de la santé . Grâce à sa capacité à analyser et interpréter des images médicales avec une grande précision, elle permet d'améliorer le diagnostic des maladies , d'automatiser les tâches répétitives et de soutenir les professionnels de santé dans leurs prises de décisions critiques. Ainsi, cette technologie contribue à réduire les erreurs , optimiser les ressources et améliorer la qualité des soins apportés aux patients.</a:t>
            </a:r>
            <a:endParaRPr lang="en-US" sz="2500" b="0" strike="noStrike" spc="-1">
              <a:solidFill>
                <a:srgbClr val="000000"/>
              </a:solidFill>
              <a:latin typeface="Arial"/>
            </a:endParaRPr>
          </a:p>
          <a:p>
            <a:pPr algn="just" defTabSz="914400">
              <a:lnSpc>
                <a:spcPts val="3498"/>
              </a:lnSpc>
            </a:pPr>
            <a:endParaRPr lang="en-US" sz="2500" b="0" strike="noStrike" spc="-1">
              <a:solidFill>
                <a:srgbClr val="000000"/>
              </a:solidFill>
              <a:latin typeface="Arial"/>
            </a:endParaRPr>
          </a:p>
          <a:p>
            <a:pPr algn="just" defTabSz="914400">
              <a:lnSpc>
                <a:spcPts val="3498"/>
              </a:lnSpc>
            </a:pPr>
            <a:r>
              <a:rPr lang="en-US" sz="2500" b="1" strike="noStrike" spc="-1">
                <a:solidFill>
                  <a:srgbClr val="000000"/>
                </a:solidFill>
                <a:latin typeface="Montserrat Bold"/>
                <a:ea typeface="Montserrat Bold"/>
              </a:rPr>
              <a:t>À l'avenir, la </a:t>
            </a:r>
            <a:r>
              <a:rPr lang="en-US" sz="2500" b="1" strike="noStrike" spc="-1">
                <a:solidFill>
                  <a:srgbClr val="AD623C"/>
                </a:solidFill>
                <a:latin typeface="Montserrat Bold"/>
                <a:ea typeface="Montserrat Bold"/>
              </a:rPr>
              <a:t>Computer Vision </a:t>
            </a:r>
            <a:r>
              <a:rPr lang="en-US" sz="2500" b="1" strike="noStrike" spc="-1">
                <a:solidFill>
                  <a:srgbClr val="000000"/>
                </a:solidFill>
                <a:latin typeface="Montserrat Bold"/>
                <a:ea typeface="Montserrat Bold"/>
              </a:rPr>
              <a:t>continue d'évoluer et de se perfectionner. Son application ne se limite pas à la santé ; elle joue également un rôle clé dans d'autres secteurs comme l'industrie, les transports ou encore l'éducation. Cette technologie est un levier d'innovation pour répondre aux défis actuels et futurs, en offrant des solutions plus performantes, précises et accessibles.</a:t>
            </a:r>
            <a:endParaRPr lang="en-US" sz="2500" b="0" strike="noStrike" spc="-1">
              <a:solidFill>
                <a:srgbClr val="000000"/>
              </a:solidFill>
              <a:latin typeface="Arial"/>
            </a:endParaRPr>
          </a:p>
          <a:p>
            <a:pPr algn="just" defTabSz="914400">
              <a:lnSpc>
                <a:spcPts val="3498"/>
              </a:lnSpc>
            </a:pPr>
            <a:endParaRPr lang="en-US" sz="2500" b="0" strike="noStrike" spc="-1">
              <a:solidFill>
                <a:srgbClr val="000000"/>
              </a:solidFill>
              <a:latin typeface="Arial"/>
            </a:endParaRPr>
          </a:p>
          <a:p>
            <a:pPr algn="just" defTabSz="914400">
              <a:lnSpc>
                <a:spcPts val="3498"/>
              </a:lnSpc>
            </a:pPr>
            <a:r>
              <a:rPr lang="en-US" sz="2500" b="1" strike="noStrike" spc="-1">
                <a:solidFill>
                  <a:srgbClr val="000000"/>
                </a:solidFill>
                <a:latin typeface="Montserrat Bold"/>
                <a:ea typeface="Montserrat Bold"/>
              </a:rPr>
              <a:t>Ainsi, la </a:t>
            </a:r>
            <a:r>
              <a:rPr lang="en-US" sz="2500" b="1" strike="noStrike" spc="-1">
                <a:solidFill>
                  <a:srgbClr val="AD623C"/>
                </a:solidFill>
                <a:latin typeface="Montserrat Bold"/>
                <a:ea typeface="Montserrat Bold"/>
              </a:rPr>
              <a:t>Computer Vision</a:t>
            </a:r>
            <a:r>
              <a:rPr lang="en-US" sz="2500" b="1" strike="noStrike" spc="-1">
                <a:solidFill>
                  <a:srgbClr val="000000"/>
                </a:solidFill>
                <a:latin typeface="Montserrat Bold"/>
                <a:ea typeface="Montserrat Bold"/>
              </a:rPr>
              <a:t> s'impose comme une technologie d'avenir capable de transformer en profondeur notre société.</a:t>
            </a:r>
            <a:endParaRPr lang="en-US" sz="2500" b="0" strike="noStrike" spc="-1">
              <a:solidFill>
                <a:srgbClr val="000000"/>
              </a:solidFill>
              <a:latin typeface="Arial"/>
            </a:endParaRPr>
          </a:p>
          <a:p>
            <a:pPr algn="just" defTabSz="914400">
              <a:lnSpc>
                <a:spcPts val="3498"/>
              </a:lnSpc>
            </a:pPr>
            <a:endParaRPr lang="en-US" sz="2500" b="0" strike="noStrike" spc="-1">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additive="repl">
                                        <p:cTn id="7" dur="1000"/>
                                        <p:tgtEl>
                                          <p:spTgt spid="771"/>
                                        </p:tgtEl>
                                      </p:cBhvr>
                                    </p:animEffect>
                                    <p:anim calcmode="lin" valueType="num">
                                      <p:cBhvr additive="repl">
                                        <p:cTn id="8" dur="1000" fill="hold"/>
                                        <p:tgtEl>
                                          <p:spTgt spid="771"/>
                                        </p:tgtEl>
                                        <p:attrNameLst>
                                          <p:attrName>ppt_x</p:attrName>
                                        </p:attrNameLst>
                                      </p:cBhvr>
                                      <p:tavLst>
                                        <p:tav tm="0">
                                          <p:val>
                                            <p:strVal val="#ppt_x"/>
                                          </p:val>
                                        </p:tav>
                                        <p:tav tm="100000">
                                          <p:val>
                                            <p:strVal val="#ppt_x"/>
                                          </p:val>
                                        </p:tav>
                                      </p:tavLst>
                                    </p:anim>
                                    <p:anim calcmode="lin" valueType="num">
                                      <p:cBhvr additive="repl">
                                        <p:cTn id="9" dur="1000" fill="hold"/>
                                        <p:tgtEl>
                                          <p:spTgt spid="7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772" name="Group 2"/>
          <p:cNvGrpSpPr/>
          <p:nvPr/>
        </p:nvGrpSpPr>
        <p:grpSpPr>
          <a:xfrm>
            <a:off x="5485320" y="6955200"/>
            <a:ext cx="6663240" cy="6663240"/>
            <a:chOff x="5485320" y="6955200"/>
            <a:chExt cx="6663240" cy="6663240"/>
          </a:xfrm>
        </p:grpSpPr>
        <p:sp>
          <p:nvSpPr>
            <p:cNvPr id="773" name="Freeform 3"/>
            <p:cNvSpPr/>
            <p:nvPr/>
          </p:nvSpPr>
          <p:spPr>
            <a:xfrm>
              <a:off x="5485320" y="6955200"/>
              <a:ext cx="6663240" cy="6663240"/>
            </a:xfrm>
            <a:custGeom>
              <a:avLst/>
              <a:gdLst>
                <a:gd name="textAreaLeft" fmla="*/ 0 w 6663240"/>
                <a:gd name="textAreaRight" fmla="*/ 6663960 w 6663240"/>
                <a:gd name="textAreaTop" fmla="*/ 0 h 6663240"/>
                <a:gd name="textAreaBottom" fmla="*/ 6663960 h 66632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 cap="sq">
              <a:solidFill>
                <a:srgbClr val="AD623C"/>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74" name="TextBox 4"/>
            <p:cNvSpPr/>
            <p:nvPr/>
          </p:nvSpPr>
          <p:spPr>
            <a:xfrm>
              <a:off x="6109920" y="7267320"/>
              <a:ext cx="5413680" cy="57261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75" name="Group 5"/>
          <p:cNvGrpSpPr/>
          <p:nvPr/>
        </p:nvGrpSpPr>
        <p:grpSpPr>
          <a:xfrm>
            <a:off x="-2774160" y="-3891600"/>
            <a:ext cx="12148200" cy="12148200"/>
            <a:chOff x="-2774160" y="-3891600"/>
            <a:chExt cx="12148200" cy="12148200"/>
          </a:xfrm>
        </p:grpSpPr>
        <p:grpSp>
          <p:nvGrpSpPr>
            <p:cNvPr id="776" name="Group 6"/>
            <p:cNvGrpSpPr/>
            <p:nvPr/>
          </p:nvGrpSpPr>
          <p:grpSpPr>
            <a:xfrm>
              <a:off x="-2774160" y="-3891600"/>
              <a:ext cx="12148200" cy="12148200"/>
              <a:chOff x="-2774160" y="-3891600"/>
              <a:chExt cx="12148200" cy="12148200"/>
            </a:xfrm>
          </p:grpSpPr>
          <p:sp>
            <p:nvSpPr>
              <p:cNvPr id="777" name="Freeform 7"/>
              <p:cNvSpPr/>
              <p:nvPr/>
            </p:nvSpPr>
            <p:spPr>
              <a:xfrm>
                <a:off x="-2774160" y="-3891600"/>
                <a:ext cx="12148200" cy="12148200"/>
              </a:xfrm>
              <a:custGeom>
                <a:avLst/>
                <a:gdLst>
                  <a:gd name="textAreaLeft" fmla="*/ 0 w 12148200"/>
                  <a:gd name="textAreaRight" fmla="*/ 12148920 w 12148200"/>
                  <a:gd name="textAreaTop" fmla="*/ 0 h 12148200"/>
                  <a:gd name="textAreaBottom" fmla="*/ 12148920 h 1214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78" name="TextBox 8"/>
              <p:cNvSpPr/>
              <p:nvPr/>
            </p:nvSpPr>
            <p:spPr>
              <a:xfrm>
                <a:off x="-1635120" y="-3322080"/>
                <a:ext cx="9870120" cy="10439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79" name="Group 9"/>
            <p:cNvGrpSpPr/>
            <p:nvPr/>
          </p:nvGrpSpPr>
          <p:grpSpPr>
            <a:xfrm>
              <a:off x="-2282040" y="-3399480"/>
              <a:ext cx="11163960" cy="11163960"/>
              <a:chOff x="-2282040" y="-3399480"/>
              <a:chExt cx="11163960" cy="11163960"/>
            </a:xfrm>
          </p:grpSpPr>
          <p:sp>
            <p:nvSpPr>
              <p:cNvPr id="780" name="Freeform 10"/>
              <p:cNvSpPr/>
              <p:nvPr/>
            </p:nvSpPr>
            <p:spPr>
              <a:xfrm>
                <a:off x="-2282040" y="-3399480"/>
                <a:ext cx="11163960" cy="11163960"/>
              </a:xfrm>
              <a:custGeom>
                <a:avLst/>
                <a:gdLst>
                  <a:gd name="textAreaLeft" fmla="*/ 0 w 11163960"/>
                  <a:gd name="textAreaRight" fmla="*/ 11164680 w 11163960"/>
                  <a:gd name="textAreaTop" fmla="*/ 0 h 11163960"/>
                  <a:gd name="textAreaBottom" fmla="*/ 11164680 h 11163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81" name="TextBox 11"/>
              <p:cNvSpPr/>
              <p:nvPr/>
            </p:nvSpPr>
            <p:spPr>
              <a:xfrm>
                <a:off x="-1235520" y="-2876040"/>
                <a:ext cx="9070560" cy="95936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82" name="Group 12"/>
            <p:cNvGrpSpPr/>
            <p:nvPr/>
          </p:nvGrpSpPr>
          <p:grpSpPr>
            <a:xfrm>
              <a:off x="-1582200" y="-2699640"/>
              <a:ext cx="9764280" cy="9764280"/>
              <a:chOff x="-1582200" y="-2699640"/>
              <a:chExt cx="9764280" cy="9764280"/>
            </a:xfrm>
          </p:grpSpPr>
          <p:sp>
            <p:nvSpPr>
              <p:cNvPr id="783" name="Freeform 13"/>
              <p:cNvSpPr/>
              <p:nvPr/>
            </p:nvSpPr>
            <p:spPr>
              <a:xfrm>
                <a:off x="-1582200" y="-2699640"/>
                <a:ext cx="9764280" cy="9764280"/>
              </a:xfrm>
              <a:custGeom>
                <a:avLst/>
                <a:gdLst>
                  <a:gd name="textAreaLeft" fmla="*/ 0 w 9764280"/>
                  <a:gd name="textAreaRight" fmla="*/ 9765000 w 9764280"/>
                  <a:gd name="textAreaTop" fmla="*/ 0 h 9764280"/>
                  <a:gd name="textAreaBottom" fmla="*/ 9765000 h 97642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84" name="TextBox 14"/>
              <p:cNvSpPr/>
              <p:nvPr/>
            </p:nvSpPr>
            <p:spPr>
              <a:xfrm>
                <a:off x="-666720" y="-2242080"/>
                <a:ext cx="7933320" cy="8391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85" name="Group 15"/>
            <p:cNvGrpSpPr/>
            <p:nvPr/>
          </p:nvGrpSpPr>
          <p:grpSpPr>
            <a:xfrm>
              <a:off x="-912240" y="-2029680"/>
              <a:ext cx="8424360" cy="8424360"/>
              <a:chOff x="-912240" y="-2029680"/>
              <a:chExt cx="8424360" cy="8424360"/>
            </a:xfrm>
          </p:grpSpPr>
          <p:sp>
            <p:nvSpPr>
              <p:cNvPr id="786" name="Freeform 16"/>
              <p:cNvSpPr/>
              <p:nvPr/>
            </p:nvSpPr>
            <p:spPr>
              <a:xfrm>
                <a:off x="-912240" y="-2029680"/>
                <a:ext cx="8424360" cy="8424360"/>
              </a:xfrm>
              <a:custGeom>
                <a:avLst/>
                <a:gdLst>
                  <a:gd name="textAreaLeft" fmla="*/ 0 w 8424360"/>
                  <a:gd name="textAreaRight" fmla="*/ 8425080 w 8424360"/>
                  <a:gd name="textAreaTop" fmla="*/ 0 h 8424360"/>
                  <a:gd name="textAreaBottom" fmla="*/ 8425080 h 84243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87" name="TextBox 17"/>
              <p:cNvSpPr/>
              <p:nvPr/>
            </p:nvSpPr>
            <p:spPr>
              <a:xfrm>
                <a:off x="-122400" y="-1634760"/>
                <a:ext cx="6844680" cy="7239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788" name="Group 18"/>
          <p:cNvGrpSpPr/>
          <p:nvPr/>
        </p:nvGrpSpPr>
        <p:grpSpPr>
          <a:xfrm>
            <a:off x="-413280" y="-1677600"/>
            <a:ext cx="7426080" cy="7426080"/>
            <a:chOff x="-413280" y="-1677600"/>
            <a:chExt cx="7426080" cy="7426080"/>
          </a:xfrm>
        </p:grpSpPr>
        <p:sp>
          <p:nvSpPr>
            <p:cNvPr id="789" name="Freeform 19"/>
            <p:cNvSpPr/>
            <p:nvPr/>
          </p:nvSpPr>
          <p:spPr>
            <a:xfrm>
              <a:off x="-413280" y="-1677600"/>
              <a:ext cx="7426080" cy="7426080"/>
            </a:xfrm>
            <a:custGeom>
              <a:avLst/>
              <a:gdLst>
                <a:gd name="textAreaLeft" fmla="*/ 0 w 7426080"/>
                <a:gd name="textAreaRight" fmla="*/ 7426800 w 7426080"/>
                <a:gd name="textAreaTop" fmla="*/ 0 h 7426080"/>
                <a:gd name="textAreaBottom" fmla="*/ 7426800 h 74260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790" name="Group 20"/>
          <p:cNvGrpSpPr/>
          <p:nvPr/>
        </p:nvGrpSpPr>
        <p:grpSpPr>
          <a:xfrm>
            <a:off x="10097280" y="1403640"/>
            <a:ext cx="1140480" cy="470520"/>
            <a:chOff x="10097280" y="1403640"/>
            <a:chExt cx="1140480" cy="470520"/>
          </a:xfrm>
        </p:grpSpPr>
        <p:grpSp>
          <p:nvGrpSpPr>
            <p:cNvPr id="791" name="Group 21"/>
            <p:cNvGrpSpPr/>
            <p:nvPr/>
          </p:nvGrpSpPr>
          <p:grpSpPr>
            <a:xfrm>
              <a:off x="10097280" y="1403640"/>
              <a:ext cx="470520" cy="470520"/>
              <a:chOff x="10097280" y="1403640"/>
              <a:chExt cx="470520" cy="470520"/>
            </a:xfrm>
          </p:grpSpPr>
          <p:sp>
            <p:nvSpPr>
              <p:cNvPr id="792" name="Freeform 22"/>
              <p:cNvSpPr/>
              <p:nvPr/>
            </p:nvSpPr>
            <p:spPr>
              <a:xfrm>
                <a:off x="100972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93" name="TextBox 23"/>
              <p:cNvSpPr/>
              <p:nvPr/>
            </p:nvSpPr>
            <p:spPr>
              <a:xfrm>
                <a:off x="101415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94" name="Group 24"/>
            <p:cNvGrpSpPr/>
            <p:nvPr/>
          </p:nvGrpSpPr>
          <p:grpSpPr>
            <a:xfrm>
              <a:off x="10320480" y="1403640"/>
              <a:ext cx="470520" cy="470520"/>
              <a:chOff x="10320480" y="1403640"/>
              <a:chExt cx="470520" cy="470520"/>
            </a:xfrm>
          </p:grpSpPr>
          <p:sp>
            <p:nvSpPr>
              <p:cNvPr id="795" name="Freeform 25"/>
              <p:cNvSpPr/>
              <p:nvPr/>
            </p:nvSpPr>
            <p:spPr>
              <a:xfrm>
                <a:off x="103204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96" name="TextBox 26"/>
              <p:cNvSpPr/>
              <p:nvPr/>
            </p:nvSpPr>
            <p:spPr>
              <a:xfrm>
                <a:off x="103647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797" name="Group 27"/>
            <p:cNvGrpSpPr/>
            <p:nvPr/>
          </p:nvGrpSpPr>
          <p:grpSpPr>
            <a:xfrm>
              <a:off x="10543680" y="1403640"/>
              <a:ext cx="470520" cy="470520"/>
              <a:chOff x="10543680" y="1403640"/>
              <a:chExt cx="470520" cy="470520"/>
            </a:xfrm>
          </p:grpSpPr>
          <p:sp>
            <p:nvSpPr>
              <p:cNvPr id="798" name="Freeform 28"/>
              <p:cNvSpPr/>
              <p:nvPr/>
            </p:nvSpPr>
            <p:spPr>
              <a:xfrm>
                <a:off x="1054368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799" name="TextBox 29"/>
              <p:cNvSpPr/>
              <p:nvPr/>
            </p:nvSpPr>
            <p:spPr>
              <a:xfrm>
                <a:off x="105879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00" name="Group 30"/>
            <p:cNvGrpSpPr/>
            <p:nvPr/>
          </p:nvGrpSpPr>
          <p:grpSpPr>
            <a:xfrm>
              <a:off x="10767240" y="1403640"/>
              <a:ext cx="470520" cy="470520"/>
              <a:chOff x="10767240" y="1403640"/>
              <a:chExt cx="470520" cy="470520"/>
            </a:xfrm>
          </p:grpSpPr>
          <p:sp>
            <p:nvSpPr>
              <p:cNvPr id="801" name="Freeform 31"/>
              <p:cNvSpPr/>
              <p:nvPr/>
            </p:nvSpPr>
            <p:spPr>
              <a:xfrm>
                <a:off x="10767240" y="1403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02" name="TextBox 32"/>
              <p:cNvSpPr/>
              <p:nvPr/>
            </p:nvSpPr>
            <p:spPr>
              <a:xfrm>
                <a:off x="10811160" y="1425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803" name="Group 33"/>
          <p:cNvGrpSpPr/>
          <p:nvPr/>
        </p:nvGrpSpPr>
        <p:grpSpPr>
          <a:xfrm>
            <a:off x="4078440" y="8831520"/>
            <a:ext cx="915480" cy="915480"/>
            <a:chOff x="4078440" y="8831520"/>
            <a:chExt cx="915480" cy="915480"/>
          </a:xfrm>
        </p:grpSpPr>
        <p:sp>
          <p:nvSpPr>
            <p:cNvPr id="804" name="Freeform 34"/>
            <p:cNvSpPr/>
            <p:nvPr/>
          </p:nvSpPr>
          <p:spPr>
            <a:xfrm>
              <a:off x="4078440" y="883152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05" name="TextBox 35"/>
            <p:cNvSpPr/>
            <p:nvPr/>
          </p:nvSpPr>
          <p:spPr>
            <a:xfrm>
              <a:off x="4164480" y="8874360"/>
              <a:ext cx="743760" cy="786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06" name="Group 36"/>
          <p:cNvGrpSpPr/>
          <p:nvPr/>
        </p:nvGrpSpPr>
        <p:grpSpPr>
          <a:xfrm>
            <a:off x="6304680" y="7691040"/>
            <a:ext cx="5024160" cy="5024160"/>
            <a:chOff x="6304680" y="7691040"/>
            <a:chExt cx="5024160" cy="5024160"/>
          </a:xfrm>
        </p:grpSpPr>
        <p:sp>
          <p:nvSpPr>
            <p:cNvPr id="807" name="Freeform 37"/>
            <p:cNvSpPr/>
            <p:nvPr/>
          </p:nvSpPr>
          <p:spPr>
            <a:xfrm>
              <a:off x="6304680" y="7691040"/>
              <a:ext cx="5024160" cy="5024160"/>
            </a:xfrm>
            <a:custGeom>
              <a:avLst/>
              <a:gdLst>
                <a:gd name="textAreaLeft" fmla="*/ 0 w 5024160"/>
                <a:gd name="textAreaRight" fmla="*/ 5024880 w 5024160"/>
                <a:gd name="textAreaTop" fmla="*/ 0 h 5024160"/>
                <a:gd name="textAreaBottom" fmla="*/ 5024880 h 50241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808" name="Group 38"/>
          <p:cNvGrpSpPr/>
          <p:nvPr/>
        </p:nvGrpSpPr>
        <p:grpSpPr>
          <a:xfrm>
            <a:off x="8516160" y="5880960"/>
            <a:ext cx="600840" cy="600840"/>
            <a:chOff x="8516160" y="5880960"/>
            <a:chExt cx="600840" cy="600840"/>
          </a:xfrm>
        </p:grpSpPr>
        <p:sp>
          <p:nvSpPr>
            <p:cNvPr id="809" name="Freeform 39"/>
            <p:cNvSpPr/>
            <p:nvPr/>
          </p:nvSpPr>
          <p:spPr>
            <a:xfrm>
              <a:off x="8516160" y="5880960"/>
              <a:ext cx="600840" cy="600840"/>
            </a:xfrm>
            <a:custGeom>
              <a:avLst/>
              <a:gdLst>
                <a:gd name="textAreaLeft" fmla="*/ 0 w 600840"/>
                <a:gd name="textAreaRight" fmla="*/ 601560 w 600840"/>
                <a:gd name="textAreaTop" fmla="*/ 0 h 600840"/>
                <a:gd name="textAreaBottom" fmla="*/ 601560 h 600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10" name="TextBox 40"/>
            <p:cNvSpPr/>
            <p:nvPr/>
          </p:nvSpPr>
          <p:spPr>
            <a:xfrm>
              <a:off x="8572680" y="5909040"/>
              <a:ext cx="488160" cy="516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11" name="Group 41"/>
          <p:cNvGrpSpPr/>
          <p:nvPr/>
        </p:nvGrpSpPr>
        <p:grpSpPr>
          <a:xfrm>
            <a:off x="426960" y="8229960"/>
            <a:ext cx="600840" cy="600840"/>
            <a:chOff x="426960" y="8229960"/>
            <a:chExt cx="600840" cy="600840"/>
          </a:xfrm>
        </p:grpSpPr>
        <p:sp>
          <p:nvSpPr>
            <p:cNvPr id="812" name="Freeform 42"/>
            <p:cNvSpPr/>
            <p:nvPr/>
          </p:nvSpPr>
          <p:spPr>
            <a:xfrm>
              <a:off x="426960" y="8229960"/>
              <a:ext cx="600840" cy="600840"/>
            </a:xfrm>
            <a:custGeom>
              <a:avLst/>
              <a:gdLst>
                <a:gd name="textAreaLeft" fmla="*/ 0 w 600840"/>
                <a:gd name="textAreaRight" fmla="*/ 601560 w 600840"/>
                <a:gd name="textAreaTop" fmla="*/ 0 h 600840"/>
                <a:gd name="textAreaBottom" fmla="*/ 601560 h 600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13" name="TextBox 43"/>
            <p:cNvSpPr/>
            <p:nvPr/>
          </p:nvSpPr>
          <p:spPr>
            <a:xfrm>
              <a:off x="483480" y="8258040"/>
              <a:ext cx="488160" cy="516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814" name="Group 44"/>
          <p:cNvGrpSpPr/>
          <p:nvPr/>
        </p:nvGrpSpPr>
        <p:grpSpPr>
          <a:xfrm>
            <a:off x="10097280" y="5466600"/>
            <a:ext cx="3932280" cy="1015200"/>
            <a:chOff x="10097280" y="5466600"/>
            <a:chExt cx="3932280" cy="1015200"/>
          </a:xfrm>
        </p:grpSpPr>
        <p:grpSp>
          <p:nvGrpSpPr>
            <p:cNvPr id="815" name="Group 45"/>
            <p:cNvGrpSpPr/>
            <p:nvPr/>
          </p:nvGrpSpPr>
          <p:grpSpPr>
            <a:xfrm>
              <a:off x="10097280" y="5466600"/>
              <a:ext cx="3932280" cy="1015200"/>
              <a:chOff x="10097280" y="5466600"/>
              <a:chExt cx="3932280" cy="1015200"/>
            </a:xfrm>
          </p:grpSpPr>
          <p:sp>
            <p:nvSpPr>
              <p:cNvPr id="816" name="Freeform 46"/>
              <p:cNvSpPr/>
              <p:nvPr/>
            </p:nvSpPr>
            <p:spPr>
              <a:xfrm>
                <a:off x="10097280" y="5592600"/>
                <a:ext cx="3932280" cy="889200"/>
              </a:xfrm>
              <a:custGeom>
                <a:avLst/>
                <a:gdLst>
                  <a:gd name="textAreaLeft" fmla="*/ 0 w 3932280"/>
                  <a:gd name="textAreaRight" fmla="*/ 3933000 w 3932280"/>
                  <a:gd name="textAreaTop" fmla="*/ 0 h 889200"/>
                  <a:gd name="textAreaBottom" fmla="*/ 889920 h 889200"/>
                </a:gdLst>
                <a:ahLst/>
                <a:cxnLst/>
                <a:rect l="textAreaLeft" t="textAreaTop" r="textAreaRight" b="textAreaBottom"/>
                <a:pathLst>
                  <a:path w="1188339" h="268890">
                    <a:moveTo>
                      <a:pt x="0" y="0"/>
                    </a:moveTo>
                    <a:lnTo>
                      <a:pt x="1188339" y="0"/>
                    </a:lnTo>
                    <a:lnTo>
                      <a:pt x="118833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817" name="TextBox 47"/>
              <p:cNvSpPr/>
              <p:nvPr/>
            </p:nvSpPr>
            <p:spPr>
              <a:xfrm>
                <a:off x="10097280" y="5466600"/>
                <a:ext cx="393228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818" name="TextBox 48"/>
            <p:cNvSpPr/>
            <p:nvPr/>
          </p:nvSpPr>
          <p:spPr>
            <a:xfrm>
              <a:off x="10097280" y="5666400"/>
              <a:ext cx="393228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Jërëjëf  !</a:t>
              </a:r>
              <a:endParaRPr lang="en-US" sz="4160" b="0" strike="noStrike" spc="-1">
                <a:solidFill>
                  <a:srgbClr val="000000"/>
                </a:solidFill>
                <a:latin typeface="Arial"/>
              </a:endParaRPr>
            </a:p>
          </p:txBody>
        </p:sp>
      </p:grpSp>
      <p:sp>
        <p:nvSpPr>
          <p:cNvPr id="819" name="Freeform 49"/>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820" name="TextBox 50"/>
          <p:cNvSpPr/>
          <p:nvPr/>
        </p:nvSpPr>
        <p:spPr>
          <a:xfrm>
            <a:off x="11415600" y="1326600"/>
            <a:ext cx="628200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INTELLIGENCE ARTIFICIELLE</a:t>
            </a:r>
            <a:endParaRPr lang="en-US" sz="3170" b="0" strike="noStrike" spc="-1">
              <a:solidFill>
                <a:srgbClr val="000000"/>
              </a:solidFill>
              <a:latin typeface="Arial"/>
            </a:endParaRPr>
          </a:p>
        </p:txBody>
      </p:sp>
      <p:sp>
        <p:nvSpPr>
          <p:cNvPr id="821" name="TextBox 51"/>
          <p:cNvSpPr/>
          <p:nvPr/>
        </p:nvSpPr>
        <p:spPr>
          <a:xfrm>
            <a:off x="10097280" y="2548080"/>
            <a:ext cx="7896240" cy="2111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8311"/>
              </a:lnSpc>
            </a:pPr>
            <a:r>
              <a:rPr lang="en-US" sz="7700" b="1" strike="noStrike" spc="-1">
                <a:solidFill>
                  <a:srgbClr val="000000"/>
                </a:solidFill>
                <a:latin typeface="Montserrat Bold"/>
                <a:ea typeface="Montserrat Bold"/>
              </a:rPr>
              <a:t>Merci pour</a:t>
            </a:r>
            <a:endParaRPr lang="en-US" sz="7700" b="0" strike="noStrike" spc="-1">
              <a:solidFill>
                <a:srgbClr val="000000"/>
              </a:solidFill>
              <a:latin typeface="Arial"/>
            </a:endParaRPr>
          </a:p>
          <a:p>
            <a:pPr defTabSz="914400">
              <a:lnSpc>
                <a:spcPts val="8311"/>
              </a:lnSpc>
            </a:pPr>
            <a:r>
              <a:rPr lang="en-US" sz="7700" b="1" strike="noStrike" spc="-1">
                <a:solidFill>
                  <a:srgbClr val="000000"/>
                </a:solidFill>
                <a:latin typeface="Montserrat Bold"/>
                <a:ea typeface="Montserrat Bold"/>
              </a:rPr>
              <a:t>votre attention </a:t>
            </a:r>
            <a:endParaRPr lang="en-US" sz="7700" b="0" strike="noStrike" spc="-1">
              <a:solidFill>
                <a:srgbClr val="000000"/>
              </a:solidFill>
              <a:latin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159" name="Group 2"/>
          <p:cNvGrpSpPr/>
          <p:nvPr/>
        </p:nvGrpSpPr>
        <p:grpSpPr>
          <a:xfrm>
            <a:off x="1028520" y="1364760"/>
            <a:ext cx="16229880" cy="3970080"/>
            <a:chOff x="1028520" y="1364760"/>
            <a:chExt cx="16229880" cy="3970080"/>
          </a:xfrm>
        </p:grpSpPr>
        <p:sp>
          <p:nvSpPr>
            <p:cNvPr id="160" name="Freeform 3"/>
            <p:cNvSpPr/>
            <p:nvPr/>
          </p:nvSpPr>
          <p:spPr>
            <a:xfrm flipH="1">
              <a:off x="1028160" y="1364760"/>
              <a:ext cx="16229880" cy="3970080"/>
            </a:xfrm>
            <a:custGeom>
              <a:avLst/>
              <a:gdLst>
                <a:gd name="textAreaLeft" fmla="*/ 360 w 16229880"/>
                <a:gd name="textAreaRight" fmla="*/ 16230960 w 16229880"/>
                <a:gd name="textAreaTop" fmla="*/ 0 h 3970080"/>
                <a:gd name="textAreaBottom" fmla="*/ 3970800 h 3970080"/>
              </a:gdLst>
              <a:ahLst/>
              <a:cxnLst/>
              <a:rect l="textAreaLeft" t="textAreaTop" r="textAreaRight" b="textAreaBottom"/>
              <a:pathLst>
                <a:path w="2514545" h="615173">
                  <a:moveTo>
                    <a:pt x="2514545" y="0"/>
                  </a:moveTo>
                  <a:lnTo>
                    <a:pt x="0" y="0"/>
                  </a:lnTo>
                  <a:lnTo>
                    <a:pt x="0" y="615173"/>
                  </a:lnTo>
                  <a:lnTo>
                    <a:pt x="2514545" y="615173"/>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161" name="Group 4"/>
          <p:cNvGrpSpPr/>
          <p:nvPr/>
        </p:nvGrpSpPr>
        <p:grpSpPr>
          <a:xfrm>
            <a:off x="-1036080" y="-967680"/>
            <a:ext cx="8634960" cy="8634960"/>
            <a:chOff x="-1036080" y="-967680"/>
            <a:chExt cx="8634960" cy="8634960"/>
          </a:xfrm>
        </p:grpSpPr>
        <p:grpSp>
          <p:nvGrpSpPr>
            <p:cNvPr id="162" name="Group 5"/>
            <p:cNvGrpSpPr/>
            <p:nvPr/>
          </p:nvGrpSpPr>
          <p:grpSpPr>
            <a:xfrm>
              <a:off x="-1036080" y="-967680"/>
              <a:ext cx="8634960" cy="8634960"/>
              <a:chOff x="-1036080" y="-967680"/>
              <a:chExt cx="8634960" cy="8634960"/>
            </a:xfrm>
          </p:grpSpPr>
          <p:sp>
            <p:nvSpPr>
              <p:cNvPr id="163" name="Freeform 6"/>
              <p:cNvSpPr/>
              <p:nvPr/>
            </p:nvSpPr>
            <p:spPr>
              <a:xfrm>
                <a:off x="-1036080" y="-967680"/>
                <a:ext cx="8634960" cy="8634960"/>
              </a:xfrm>
              <a:custGeom>
                <a:avLst/>
                <a:gdLst>
                  <a:gd name="textAreaLeft" fmla="*/ 0 w 8634960"/>
                  <a:gd name="textAreaRight" fmla="*/ 8635680 w 8634960"/>
                  <a:gd name="textAreaTop" fmla="*/ 0 h 8634960"/>
                  <a:gd name="textAreaBottom" fmla="*/ 8635680 h 863496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21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64" name="TextBox 7"/>
              <p:cNvSpPr/>
              <p:nvPr/>
            </p:nvSpPr>
            <p:spPr>
              <a:xfrm>
                <a:off x="-226440" y="-563040"/>
                <a:ext cx="7015680" cy="74206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65" name="Group 8"/>
            <p:cNvGrpSpPr/>
            <p:nvPr/>
          </p:nvGrpSpPr>
          <p:grpSpPr>
            <a:xfrm>
              <a:off x="-686160" y="-617760"/>
              <a:ext cx="7935120" cy="7935120"/>
              <a:chOff x="-686160" y="-617760"/>
              <a:chExt cx="7935120" cy="7935120"/>
            </a:xfrm>
          </p:grpSpPr>
          <p:sp>
            <p:nvSpPr>
              <p:cNvPr id="166" name="Freeform 9"/>
              <p:cNvSpPr/>
              <p:nvPr/>
            </p:nvSpPr>
            <p:spPr>
              <a:xfrm>
                <a:off x="-686160" y="-617760"/>
                <a:ext cx="7935120" cy="7935120"/>
              </a:xfrm>
              <a:custGeom>
                <a:avLst/>
                <a:gdLst>
                  <a:gd name="textAreaLeft" fmla="*/ 0 w 7935120"/>
                  <a:gd name="textAreaRight" fmla="*/ 7935840 w 7935120"/>
                  <a:gd name="textAreaTop" fmla="*/ 0 h 7935120"/>
                  <a:gd name="textAreaBottom" fmla="*/ 7935840 h 79351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6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67" name="TextBox 10"/>
              <p:cNvSpPr/>
              <p:nvPr/>
            </p:nvSpPr>
            <p:spPr>
              <a:xfrm>
                <a:off x="57960" y="-245880"/>
                <a:ext cx="6447240" cy="68191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68" name="Group 11"/>
            <p:cNvGrpSpPr/>
            <p:nvPr/>
          </p:nvGrpSpPr>
          <p:grpSpPr>
            <a:xfrm>
              <a:off x="-188640" y="-120600"/>
              <a:ext cx="6940440" cy="6940440"/>
              <a:chOff x="-188640" y="-120600"/>
              <a:chExt cx="6940440" cy="6940440"/>
            </a:xfrm>
          </p:grpSpPr>
          <p:sp>
            <p:nvSpPr>
              <p:cNvPr id="169" name="Freeform 12"/>
              <p:cNvSpPr/>
              <p:nvPr/>
            </p:nvSpPr>
            <p:spPr>
              <a:xfrm>
                <a:off x="-188640" y="-120600"/>
                <a:ext cx="6940440" cy="6940440"/>
              </a:xfrm>
              <a:custGeom>
                <a:avLst/>
                <a:gdLst>
                  <a:gd name="textAreaLeft" fmla="*/ 0 w 6940440"/>
                  <a:gd name="textAreaRight" fmla="*/ 6941160 w 6940440"/>
                  <a:gd name="textAreaTop" fmla="*/ 0 h 6940440"/>
                  <a:gd name="textAreaBottom" fmla="*/ 6941160 h 69404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7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70" name="TextBox 13"/>
              <p:cNvSpPr/>
              <p:nvPr/>
            </p:nvSpPr>
            <p:spPr>
              <a:xfrm>
                <a:off x="461880" y="204840"/>
                <a:ext cx="5639040" cy="59644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71" name="Group 14"/>
            <p:cNvGrpSpPr/>
            <p:nvPr/>
          </p:nvGrpSpPr>
          <p:grpSpPr>
            <a:xfrm>
              <a:off x="287640" y="355680"/>
              <a:ext cx="5987880" cy="5987880"/>
              <a:chOff x="287640" y="355680"/>
              <a:chExt cx="5987880" cy="5987880"/>
            </a:xfrm>
          </p:grpSpPr>
          <p:sp>
            <p:nvSpPr>
              <p:cNvPr id="172" name="Freeform 15"/>
              <p:cNvSpPr/>
              <p:nvPr/>
            </p:nvSpPr>
            <p:spPr>
              <a:xfrm>
                <a:off x="287640" y="355680"/>
                <a:ext cx="5987880" cy="5987880"/>
              </a:xfrm>
              <a:custGeom>
                <a:avLst/>
                <a:gdLst>
                  <a:gd name="textAreaLeft" fmla="*/ 0 w 5987880"/>
                  <a:gd name="textAreaRight" fmla="*/ 5988600 w 5987880"/>
                  <a:gd name="textAreaTop" fmla="*/ 0 h 5987880"/>
                  <a:gd name="textAreaBottom" fmla="*/ 5988600 h 5987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73" name="TextBox 16"/>
              <p:cNvSpPr/>
              <p:nvPr/>
            </p:nvSpPr>
            <p:spPr>
              <a:xfrm>
                <a:off x="848880" y="636480"/>
                <a:ext cx="4865040" cy="51458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174" name="Group 17"/>
          <p:cNvGrpSpPr/>
          <p:nvPr/>
        </p:nvGrpSpPr>
        <p:grpSpPr>
          <a:xfrm>
            <a:off x="-5693400" y="-1865880"/>
            <a:ext cx="28396440" cy="3230280"/>
            <a:chOff x="-5693400" y="-1865880"/>
            <a:chExt cx="28396440" cy="3230280"/>
          </a:xfrm>
        </p:grpSpPr>
        <p:sp>
          <p:nvSpPr>
            <p:cNvPr id="175" name="Freeform 18"/>
            <p:cNvSpPr/>
            <p:nvPr/>
          </p:nvSpPr>
          <p:spPr>
            <a:xfrm>
              <a:off x="-5693400" y="-1721160"/>
              <a:ext cx="28396440" cy="3085560"/>
            </a:xfrm>
            <a:custGeom>
              <a:avLst/>
              <a:gdLst>
                <a:gd name="textAreaLeft" fmla="*/ 0 w 28396440"/>
                <a:gd name="textAreaRight" fmla="*/ 28397160 w 28396440"/>
                <a:gd name="textAreaTop" fmla="*/ 0 h 3085560"/>
                <a:gd name="textAreaBottom" fmla="*/ 3086280 h 3085560"/>
              </a:gdLst>
              <a:ahLst/>
              <a:cxnLst/>
              <a:rect l="textAreaLeft" t="textAreaTop" r="textAreaRight" b="textAreaBottom"/>
              <a:pathLst>
                <a:path w="7479097" h="812800">
                  <a:moveTo>
                    <a:pt x="0" y="0"/>
                  </a:moveTo>
                  <a:lnTo>
                    <a:pt x="7479097" y="0"/>
                  </a:lnTo>
                  <a:lnTo>
                    <a:pt x="7479097" y="812800"/>
                  </a:lnTo>
                  <a:lnTo>
                    <a:pt x="0" y="812800"/>
                  </a:lnTo>
                  <a:close/>
                </a:path>
              </a:pathLst>
            </a:custGeom>
            <a:solidFill>
              <a:srgbClr val="FBFBF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176" name="TextBox 19"/>
            <p:cNvSpPr/>
            <p:nvPr/>
          </p:nvSpPr>
          <p:spPr>
            <a:xfrm>
              <a:off x="-5693400" y="-1865880"/>
              <a:ext cx="28396440" cy="32299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77" name="Group 20"/>
          <p:cNvGrpSpPr/>
          <p:nvPr/>
        </p:nvGrpSpPr>
        <p:grpSpPr>
          <a:xfrm>
            <a:off x="-4462920" y="5190840"/>
            <a:ext cx="24124680" cy="3071160"/>
            <a:chOff x="-4462920" y="5190840"/>
            <a:chExt cx="24124680" cy="3071160"/>
          </a:xfrm>
        </p:grpSpPr>
        <p:sp>
          <p:nvSpPr>
            <p:cNvPr id="178" name="Freeform 21"/>
            <p:cNvSpPr/>
            <p:nvPr/>
          </p:nvSpPr>
          <p:spPr>
            <a:xfrm>
              <a:off x="-4462920" y="5335560"/>
              <a:ext cx="24124680" cy="2926440"/>
            </a:xfrm>
            <a:custGeom>
              <a:avLst/>
              <a:gdLst>
                <a:gd name="textAreaLeft" fmla="*/ 0 w 24124680"/>
                <a:gd name="textAreaRight" fmla="*/ 24125400 w 24124680"/>
                <a:gd name="textAreaTop" fmla="*/ 0 h 2926440"/>
                <a:gd name="textAreaBottom" fmla="*/ 2927160 h 2926440"/>
              </a:gdLst>
              <a:ahLst/>
              <a:cxnLst/>
              <a:rect l="textAreaLeft" t="textAreaTop" r="textAreaRight" b="textAreaBottom"/>
              <a:pathLst>
                <a:path w="6354028" h="770966">
                  <a:moveTo>
                    <a:pt x="0" y="0"/>
                  </a:moveTo>
                  <a:lnTo>
                    <a:pt x="6354028" y="0"/>
                  </a:lnTo>
                  <a:lnTo>
                    <a:pt x="6354028" y="770966"/>
                  </a:lnTo>
                  <a:lnTo>
                    <a:pt x="0" y="770966"/>
                  </a:lnTo>
                  <a:close/>
                </a:path>
              </a:pathLst>
            </a:custGeom>
            <a:solidFill>
              <a:srgbClr val="FBFBF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179" name="TextBox 22"/>
            <p:cNvSpPr/>
            <p:nvPr/>
          </p:nvSpPr>
          <p:spPr>
            <a:xfrm>
              <a:off x="-4462920" y="5190840"/>
              <a:ext cx="24124680" cy="307116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80" name="Group 23"/>
          <p:cNvGrpSpPr/>
          <p:nvPr/>
        </p:nvGrpSpPr>
        <p:grpSpPr>
          <a:xfrm>
            <a:off x="-420480" y="415800"/>
            <a:ext cx="1448640" cy="10815480"/>
            <a:chOff x="-420480" y="415800"/>
            <a:chExt cx="1448640" cy="10815480"/>
          </a:xfrm>
        </p:grpSpPr>
        <p:sp>
          <p:nvSpPr>
            <p:cNvPr id="181" name="Freeform 24"/>
            <p:cNvSpPr/>
            <p:nvPr/>
          </p:nvSpPr>
          <p:spPr>
            <a:xfrm>
              <a:off x="-420480" y="560160"/>
              <a:ext cx="1448640" cy="10670760"/>
            </a:xfrm>
            <a:custGeom>
              <a:avLst/>
              <a:gdLst>
                <a:gd name="textAreaLeft" fmla="*/ 0 w 1448640"/>
                <a:gd name="textAreaRight" fmla="*/ 1449360 w 1448640"/>
                <a:gd name="textAreaTop" fmla="*/ 0 h 10670760"/>
                <a:gd name="textAreaBottom" fmla="*/ 10671480 h 10670760"/>
              </a:gdLst>
              <a:ahLst/>
              <a:cxnLst/>
              <a:rect l="textAreaLeft" t="textAreaTop" r="textAreaRight" b="textAreaBottom"/>
              <a:pathLst>
                <a:path w="381699" h="2810586">
                  <a:moveTo>
                    <a:pt x="0" y="0"/>
                  </a:moveTo>
                  <a:lnTo>
                    <a:pt x="381699" y="0"/>
                  </a:lnTo>
                  <a:lnTo>
                    <a:pt x="381699" y="2810586"/>
                  </a:lnTo>
                  <a:lnTo>
                    <a:pt x="0" y="2810586"/>
                  </a:lnTo>
                  <a:close/>
                </a:path>
              </a:pathLst>
            </a:custGeom>
            <a:solidFill>
              <a:srgbClr val="FBFBF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182" name="TextBox 25"/>
            <p:cNvSpPr/>
            <p:nvPr/>
          </p:nvSpPr>
          <p:spPr>
            <a:xfrm>
              <a:off x="-420480" y="415800"/>
              <a:ext cx="1448640" cy="108154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83" name="Group 26"/>
          <p:cNvGrpSpPr/>
          <p:nvPr/>
        </p:nvGrpSpPr>
        <p:grpSpPr>
          <a:xfrm>
            <a:off x="1028880" y="5751360"/>
            <a:ext cx="16229880" cy="3506400"/>
            <a:chOff x="1028880" y="5751360"/>
            <a:chExt cx="16229880" cy="3506400"/>
          </a:xfrm>
        </p:grpSpPr>
        <p:sp>
          <p:nvSpPr>
            <p:cNvPr id="184" name="Freeform 27"/>
            <p:cNvSpPr/>
            <p:nvPr/>
          </p:nvSpPr>
          <p:spPr>
            <a:xfrm>
              <a:off x="1028880" y="5896080"/>
              <a:ext cx="16229880" cy="3361680"/>
            </a:xfrm>
            <a:custGeom>
              <a:avLst/>
              <a:gdLst>
                <a:gd name="textAreaLeft" fmla="*/ 0 w 16229880"/>
                <a:gd name="textAreaRight" fmla="*/ 16230600 w 16229880"/>
                <a:gd name="textAreaTop" fmla="*/ 0 h 3361680"/>
                <a:gd name="textAreaBottom" fmla="*/ 3362400 h 3361680"/>
              </a:gdLst>
              <a:ahLst/>
              <a:cxnLst/>
              <a:rect l="textAreaLeft" t="textAreaTop" r="textAreaRight" b="textAreaBottom"/>
              <a:pathLst>
                <a:path w="4274726" h="885540">
                  <a:moveTo>
                    <a:pt x="0" y="0"/>
                  </a:moveTo>
                  <a:lnTo>
                    <a:pt x="4274726" y="0"/>
                  </a:lnTo>
                  <a:lnTo>
                    <a:pt x="4274726" y="885540"/>
                  </a:lnTo>
                  <a:lnTo>
                    <a:pt x="0" y="885540"/>
                  </a:lnTo>
                  <a:close/>
                </a:path>
              </a:pathLst>
            </a:custGeom>
            <a:solidFill>
              <a:srgbClr val="FBFBF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185" name="TextBox 28"/>
            <p:cNvSpPr/>
            <p:nvPr/>
          </p:nvSpPr>
          <p:spPr>
            <a:xfrm>
              <a:off x="1028880" y="5751360"/>
              <a:ext cx="16229880" cy="35064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86" name="Group 29"/>
          <p:cNvGrpSpPr/>
          <p:nvPr/>
        </p:nvGrpSpPr>
        <p:grpSpPr>
          <a:xfrm>
            <a:off x="15581520" y="557640"/>
            <a:ext cx="1140480" cy="470520"/>
            <a:chOff x="15581520" y="557640"/>
            <a:chExt cx="1140480" cy="470520"/>
          </a:xfrm>
        </p:grpSpPr>
        <p:grpSp>
          <p:nvGrpSpPr>
            <p:cNvPr id="187" name="Group 30"/>
            <p:cNvGrpSpPr/>
            <p:nvPr/>
          </p:nvGrpSpPr>
          <p:grpSpPr>
            <a:xfrm>
              <a:off x="15581520" y="557640"/>
              <a:ext cx="470520" cy="470520"/>
              <a:chOff x="15581520" y="557640"/>
              <a:chExt cx="470520" cy="470520"/>
            </a:xfrm>
          </p:grpSpPr>
          <p:sp>
            <p:nvSpPr>
              <p:cNvPr id="188" name="Freeform 31"/>
              <p:cNvSpPr/>
              <p:nvPr/>
            </p:nvSpPr>
            <p:spPr>
              <a:xfrm>
                <a:off x="155815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89" name="TextBox 32"/>
              <p:cNvSpPr/>
              <p:nvPr/>
            </p:nvSpPr>
            <p:spPr>
              <a:xfrm>
                <a:off x="156258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90" name="Group 33"/>
            <p:cNvGrpSpPr/>
            <p:nvPr/>
          </p:nvGrpSpPr>
          <p:grpSpPr>
            <a:xfrm>
              <a:off x="15804720" y="557640"/>
              <a:ext cx="470520" cy="470520"/>
              <a:chOff x="15804720" y="557640"/>
              <a:chExt cx="470520" cy="470520"/>
            </a:xfrm>
          </p:grpSpPr>
          <p:sp>
            <p:nvSpPr>
              <p:cNvPr id="191" name="Freeform 34"/>
              <p:cNvSpPr/>
              <p:nvPr/>
            </p:nvSpPr>
            <p:spPr>
              <a:xfrm>
                <a:off x="15804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92" name="TextBox 35"/>
              <p:cNvSpPr/>
              <p:nvPr/>
            </p:nvSpPr>
            <p:spPr>
              <a:xfrm>
                <a:off x="15849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93" name="Group 36"/>
            <p:cNvGrpSpPr/>
            <p:nvPr/>
          </p:nvGrpSpPr>
          <p:grpSpPr>
            <a:xfrm>
              <a:off x="16027920" y="557640"/>
              <a:ext cx="470520" cy="470520"/>
              <a:chOff x="16027920" y="557640"/>
              <a:chExt cx="470520" cy="470520"/>
            </a:xfrm>
          </p:grpSpPr>
          <p:sp>
            <p:nvSpPr>
              <p:cNvPr id="194" name="Freeform 37"/>
              <p:cNvSpPr/>
              <p:nvPr/>
            </p:nvSpPr>
            <p:spPr>
              <a:xfrm>
                <a:off x="160279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95" name="TextBox 38"/>
              <p:cNvSpPr/>
              <p:nvPr/>
            </p:nvSpPr>
            <p:spPr>
              <a:xfrm>
                <a:off x="16072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196" name="Group 39"/>
            <p:cNvGrpSpPr/>
            <p:nvPr/>
          </p:nvGrpSpPr>
          <p:grpSpPr>
            <a:xfrm>
              <a:off x="16251480" y="557640"/>
              <a:ext cx="470520" cy="470520"/>
              <a:chOff x="16251480" y="557640"/>
              <a:chExt cx="470520" cy="470520"/>
            </a:xfrm>
          </p:grpSpPr>
          <p:sp>
            <p:nvSpPr>
              <p:cNvPr id="197" name="Freeform 40"/>
              <p:cNvSpPr/>
              <p:nvPr/>
            </p:nvSpPr>
            <p:spPr>
              <a:xfrm>
                <a:off x="16251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198" name="TextBox 41"/>
              <p:cNvSpPr/>
              <p:nvPr/>
            </p:nvSpPr>
            <p:spPr>
              <a:xfrm>
                <a:off x="162954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grpSp>
        <p:nvGrpSpPr>
          <p:cNvPr id="199" name="Group 42"/>
          <p:cNvGrpSpPr/>
          <p:nvPr/>
        </p:nvGrpSpPr>
        <p:grpSpPr>
          <a:xfrm>
            <a:off x="1337760" y="5969880"/>
            <a:ext cx="1192320" cy="1015560"/>
            <a:chOff x="1337760" y="5969880"/>
            <a:chExt cx="1192320" cy="1015560"/>
          </a:xfrm>
        </p:grpSpPr>
        <p:grpSp>
          <p:nvGrpSpPr>
            <p:cNvPr id="200" name="Group 43"/>
            <p:cNvGrpSpPr/>
            <p:nvPr/>
          </p:nvGrpSpPr>
          <p:grpSpPr>
            <a:xfrm>
              <a:off x="1337760" y="5969880"/>
              <a:ext cx="1192320" cy="1015560"/>
              <a:chOff x="1337760" y="5969880"/>
              <a:chExt cx="1192320" cy="1015560"/>
            </a:xfrm>
          </p:grpSpPr>
          <p:sp>
            <p:nvSpPr>
              <p:cNvPr id="201" name="Freeform 44"/>
              <p:cNvSpPr/>
              <p:nvPr/>
            </p:nvSpPr>
            <p:spPr>
              <a:xfrm>
                <a:off x="1337760" y="60962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02" name="TextBox 45"/>
              <p:cNvSpPr/>
              <p:nvPr/>
            </p:nvSpPr>
            <p:spPr>
              <a:xfrm>
                <a:off x="1337760" y="596988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03" name="TextBox 46"/>
            <p:cNvSpPr/>
            <p:nvPr/>
          </p:nvSpPr>
          <p:spPr>
            <a:xfrm>
              <a:off x="1337760" y="61700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01</a:t>
              </a:r>
              <a:endParaRPr lang="en-US" sz="4160" b="0" strike="noStrike" spc="-1">
                <a:solidFill>
                  <a:srgbClr val="000000"/>
                </a:solidFill>
                <a:latin typeface="Arial"/>
              </a:endParaRPr>
            </a:p>
          </p:txBody>
        </p:sp>
      </p:grpSp>
      <p:grpSp>
        <p:nvGrpSpPr>
          <p:cNvPr id="204" name="Group 47"/>
          <p:cNvGrpSpPr/>
          <p:nvPr/>
        </p:nvGrpSpPr>
        <p:grpSpPr>
          <a:xfrm>
            <a:off x="1337760" y="7005960"/>
            <a:ext cx="1192320" cy="1015560"/>
            <a:chOff x="1337760" y="7005960"/>
            <a:chExt cx="1192320" cy="1015560"/>
          </a:xfrm>
        </p:grpSpPr>
        <p:grpSp>
          <p:nvGrpSpPr>
            <p:cNvPr id="205" name="Group 48"/>
            <p:cNvGrpSpPr/>
            <p:nvPr/>
          </p:nvGrpSpPr>
          <p:grpSpPr>
            <a:xfrm>
              <a:off x="1337760" y="7005960"/>
              <a:ext cx="1192320" cy="1015560"/>
              <a:chOff x="1337760" y="7005960"/>
              <a:chExt cx="1192320" cy="1015560"/>
            </a:xfrm>
          </p:grpSpPr>
          <p:sp>
            <p:nvSpPr>
              <p:cNvPr id="206" name="Freeform 49"/>
              <p:cNvSpPr/>
              <p:nvPr/>
            </p:nvSpPr>
            <p:spPr>
              <a:xfrm>
                <a:off x="1337760" y="713232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07" name="TextBox 50"/>
              <p:cNvSpPr/>
              <p:nvPr/>
            </p:nvSpPr>
            <p:spPr>
              <a:xfrm>
                <a:off x="1337760" y="700596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08" name="TextBox 51"/>
            <p:cNvSpPr/>
            <p:nvPr/>
          </p:nvSpPr>
          <p:spPr>
            <a:xfrm>
              <a:off x="1337760" y="720612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02</a:t>
              </a:r>
              <a:endParaRPr lang="en-US" sz="4160" b="0" strike="noStrike" spc="-1">
                <a:solidFill>
                  <a:srgbClr val="000000"/>
                </a:solidFill>
                <a:latin typeface="Arial"/>
              </a:endParaRPr>
            </a:p>
          </p:txBody>
        </p:sp>
      </p:grpSp>
      <p:grpSp>
        <p:nvGrpSpPr>
          <p:cNvPr id="209" name="Group 52"/>
          <p:cNvGrpSpPr/>
          <p:nvPr/>
        </p:nvGrpSpPr>
        <p:grpSpPr>
          <a:xfrm>
            <a:off x="1337760" y="8038800"/>
            <a:ext cx="1192320" cy="1015560"/>
            <a:chOff x="1337760" y="8038800"/>
            <a:chExt cx="1192320" cy="1015560"/>
          </a:xfrm>
        </p:grpSpPr>
        <p:grpSp>
          <p:nvGrpSpPr>
            <p:cNvPr id="210" name="Group 53"/>
            <p:cNvGrpSpPr/>
            <p:nvPr/>
          </p:nvGrpSpPr>
          <p:grpSpPr>
            <a:xfrm>
              <a:off x="1337760" y="8038800"/>
              <a:ext cx="1192320" cy="1015560"/>
              <a:chOff x="1337760" y="8038800"/>
              <a:chExt cx="1192320" cy="1015560"/>
            </a:xfrm>
          </p:grpSpPr>
          <p:sp>
            <p:nvSpPr>
              <p:cNvPr id="211" name="Freeform 54"/>
              <p:cNvSpPr/>
              <p:nvPr/>
            </p:nvSpPr>
            <p:spPr>
              <a:xfrm>
                <a:off x="1337760" y="816516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12" name="TextBox 55"/>
              <p:cNvSpPr/>
              <p:nvPr/>
            </p:nvSpPr>
            <p:spPr>
              <a:xfrm>
                <a:off x="1337760" y="803880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13" name="TextBox 56"/>
            <p:cNvSpPr/>
            <p:nvPr/>
          </p:nvSpPr>
          <p:spPr>
            <a:xfrm>
              <a:off x="1337760" y="823860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03</a:t>
              </a:r>
              <a:endParaRPr lang="en-US" sz="4160" b="0" strike="noStrike" spc="-1">
                <a:solidFill>
                  <a:srgbClr val="000000"/>
                </a:solidFill>
                <a:latin typeface="Arial"/>
              </a:endParaRPr>
            </a:p>
          </p:txBody>
        </p:sp>
      </p:grpSp>
      <p:grpSp>
        <p:nvGrpSpPr>
          <p:cNvPr id="214" name="Group 57"/>
          <p:cNvGrpSpPr/>
          <p:nvPr/>
        </p:nvGrpSpPr>
        <p:grpSpPr>
          <a:xfrm>
            <a:off x="9144000" y="5971680"/>
            <a:ext cx="1192320" cy="1015200"/>
            <a:chOff x="9144000" y="5971680"/>
            <a:chExt cx="1192320" cy="1015200"/>
          </a:xfrm>
        </p:grpSpPr>
        <p:grpSp>
          <p:nvGrpSpPr>
            <p:cNvPr id="215" name="Group 58"/>
            <p:cNvGrpSpPr/>
            <p:nvPr/>
          </p:nvGrpSpPr>
          <p:grpSpPr>
            <a:xfrm>
              <a:off x="9144000" y="5971680"/>
              <a:ext cx="1192320" cy="1015200"/>
              <a:chOff x="9144000" y="5971680"/>
              <a:chExt cx="1192320" cy="1015200"/>
            </a:xfrm>
          </p:grpSpPr>
          <p:sp>
            <p:nvSpPr>
              <p:cNvPr id="216" name="Freeform 59"/>
              <p:cNvSpPr/>
              <p:nvPr/>
            </p:nvSpPr>
            <p:spPr>
              <a:xfrm>
                <a:off x="9144000" y="609768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17" name="TextBox 60"/>
              <p:cNvSpPr/>
              <p:nvPr/>
            </p:nvSpPr>
            <p:spPr>
              <a:xfrm>
                <a:off x="9144000" y="597168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18" name="TextBox 61"/>
            <p:cNvSpPr/>
            <p:nvPr/>
          </p:nvSpPr>
          <p:spPr>
            <a:xfrm>
              <a:off x="9144000" y="617148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04</a:t>
              </a:r>
              <a:endParaRPr lang="en-US" sz="4160" b="0" strike="noStrike" spc="-1">
                <a:solidFill>
                  <a:srgbClr val="000000"/>
                </a:solidFill>
                <a:latin typeface="Arial"/>
              </a:endParaRPr>
            </a:p>
          </p:txBody>
        </p:sp>
      </p:grpSp>
      <p:grpSp>
        <p:nvGrpSpPr>
          <p:cNvPr id="219" name="Group 62"/>
          <p:cNvGrpSpPr/>
          <p:nvPr/>
        </p:nvGrpSpPr>
        <p:grpSpPr>
          <a:xfrm>
            <a:off x="9144000" y="7007760"/>
            <a:ext cx="1192320" cy="1015200"/>
            <a:chOff x="9144000" y="7007760"/>
            <a:chExt cx="1192320" cy="1015200"/>
          </a:xfrm>
        </p:grpSpPr>
        <p:grpSp>
          <p:nvGrpSpPr>
            <p:cNvPr id="220" name="Group 63"/>
            <p:cNvGrpSpPr/>
            <p:nvPr/>
          </p:nvGrpSpPr>
          <p:grpSpPr>
            <a:xfrm>
              <a:off x="9144000" y="7007760"/>
              <a:ext cx="1192320" cy="1015200"/>
              <a:chOff x="9144000" y="7007760"/>
              <a:chExt cx="1192320" cy="1015200"/>
            </a:xfrm>
          </p:grpSpPr>
          <p:sp>
            <p:nvSpPr>
              <p:cNvPr id="221" name="Freeform 64"/>
              <p:cNvSpPr/>
              <p:nvPr/>
            </p:nvSpPr>
            <p:spPr>
              <a:xfrm>
                <a:off x="9144000" y="713376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22" name="TextBox 65"/>
              <p:cNvSpPr/>
              <p:nvPr/>
            </p:nvSpPr>
            <p:spPr>
              <a:xfrm>
                <a:off x="9144000" y="700776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23" name="TextBox 66"/>
            <p:cNvSpPr/>
            <p:nvPr/>
          </p:nvSpPr>
          <p:spPr>
            <a:xfrm>
              <a:off x="9144000" y="720756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05</a:t>
              </a:r>
              <a:endParaRPr lang="en-US" sz="4160" b="0" strike="noStrike" spc="-1">
                <a:solidFill>
                  <a:srgbClr val="000000"/>
                </a:solidFill>
                <a:latin typeface="Arial"/>
              </a:endParaRPr>
            </a:p>
          </p:txBody>
        </p:sp>
      </p:grpSp>
      <p:grpSp>
        <p:nvGrpSpPr>
          <p:cNvPr id="224" name="Group 67"/>
          <p:cNvGrpSpPr/>
          <p:nvPr/>
        </p:nvGrpSpPr>
        <p:grpSpPr>
          <a:xfrm>
            <a:off x="9144000" y="8040600"/>
            <a:ext cx="1192320" cy="1015200"/>
            <a:chOff x="9144000" y="8040600"/>
            <a:chExt cx="1192320" cy="1015200"/>
          </a:xfrm>
        </p:grpSpPr>
        <p:grpSp>
          <p:nvGrpSpPr>
            <p:cNvPr id="225" name="Group 68"/>
            <p:cNvGrpSpPr/>
            <p:nvPr/>
          </p:nvGrpSpPr>
          <p:grpSpPr>
            <a:xfrm>
              <a:off x="9144000" y="8040600"/>
              <a:ext cx="1192320" cy="1015200"/>
              <a:chOff x="9144000" y="8040600"/>
              <a:chExt cx="1192320" cy="1015200"/>
            </a:xfrm>
          </p:grpSpPr>
          <p:sp>
            <p:nvSpPr>
              <p:cNvPr id="226" name="Freeform 69"/>
              <p:cNvSpPr/>
              <p:nvPr/>
            </p:nvSpPr>
            <p:spPr>
              <a:xfrm>
                <a:off x="9144000" y="816660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27" name="TextBox 70"/>
              <p:cNvSpPr/>
              <p:nvPr/>
            </p:nvSpPr>
            <p:spPr>
              <a:xfrm>
                <a:off x="9144000" y="804060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28" name="TextBox 71"/>
            <p:cNvSpPr/>
            <p:nvPr/>
          </p:nvSpPr>
          <p:spPr>
            <a:xfrm>
              <a:off x="9144000" y="824040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06</a:t>
              </a:r>
              <a:endParaRPr lang="en-US" sz="4160" b="0" strike="noStrike" spc="-1">
                <a:solidFill>
                  <a:srgbClr val="000000"/>
                </a:solidFill>
                <a:latin typeface="Arial"/>
              </a:endParaRPr>
            </a:p>
          </p:txBody>
        </p:sp>
      </p:grpSp>
      <p:sp>
        <p:nvSpPr>
          <p:cNvPr id="229" name="TextBox 72"/>
          <p:cNvSpPr/>
          <p:nvPr/>
        </p:nvSpPr>
        <p:spPr>
          <a:xfrm>
            <a:off x="1028880" y="480600"/>
            <a:ext cx="386748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Sommaire</a:t>
            </a:r>
            <a:endParaRPr lang="en-US" sz="3170" b="0" strike="noStrike" spc="-1">
              <a:solidFill>
                <a:srgbClr val="000000"/>
              </a:solidFill>
              <a:latin typeface="Arial"/>
            </a:endParaRPr>
          </a:p>
        </p:txBody>
      </p:sp>
      <p:sp>
        <p:nvSpPr>
          <p:cNvPr id="230" name="TextBox 73"/>
          <p:cNvSpPr/>
          <p:nvPr/>
        </p:nvSpPr>
        <p:spPr>
          <a:xfrm>
            <a:off x="2840040" y="6162840"/>
            <a:ext cx="451548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Introduction</a:t>
            </a:r>
            <a:endParaRPr lang="en-US" sz="3970" b="0" strike="noStrike" spc="-1">
              <a:solidFill>
                <a:srgbClr val="000000"/>
              </a:solidFill>
              <a:latin typeface="Arial"/>
            </a:endParaRPr>
          </a:p>
        </p:txBody>
      </p:sp>
      <p:sp>
        <p:nvSpPr>
          <p:cNvPr id="231" name="TextBox 74"/>
          <p:cNvSpPr/>
          <p:nvPr/>
        </p:nvSpPr>
        <p:spPr>
          <a:xfrm>
            <a:off x="2840040" y="7220520"/>
            <a:ext cx="615348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Computer vision ? </a:t>
            </a:r>
            <a:endParaRPr lang="en-US" sz="3970" b="0" strike="noStrike" spc="-1">
              <a:solidFill>
                <a:srgbClr val="000000"/>
              </a:solidFill>
              <a:latin typeface="Arial"/>
            </a:endParaRPr>
          </a:p>
        </p:txBody>
      </p:sp>
      <p:sp>
        <p:nvSpPr>
          <p:cNvPr id="232" name="TextBox 75"/>
          <p:cNvSpPr/>
          <p:nvPr/>
        </p:nvSpPr>
        <p:spPr>
          <a:xfrm>
            <a:off x="2840040" y="8233200"/>
            <a:ext cx="498816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Avantages Limites</a:t>
            </a:r>
            <a:endParaRPr lang="en-US" sz="3970" b="0" strike="noStrike" spc="-1">
              <a:solidFill>
                <a:srgbClr val="000000"/>
              </a:solidFill>
              <a:latin typeface="Arial"/>
            </a:endParaRPr>
          </a:p>
        </p:txBody>
      </p:sp>
      <p:sp>
        <p:nvSpPr>
          <p:cNvPr id="233" name="TextBox 76"/>
          <p:cNvSpPr/>
          <p:nvPr/>
        </p:nvSpPr>
        <p:spPr>
          <a:xfrm>
            <a:off x="10918080" y="6162840"/>
            <a:ext cx="451548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Fonctionnement  </a:t>
            </a:r>
            <a:endParaRPr lang="en-US" sz="3970" b="0" strike="noStrike" spc="-1">
              <a:solidFill>
                <a:srgbClr val="000000"/>
              </a:solidFill>
              <a:latin typeface="Arial"/>
            </a:endParaRPr>
          </a:p>
        </p:txBody>
      </p:sp>
      <p:sp>
        <p:nvSpPr>
          <p:cNvPr id="234" name="TextBox 77"/>
          <p:cNvSpPr/>
          <p:nvPr/>
        </p:nvSpPr>
        <p:spPr>
          <a:xfrm>
            <a:off x="10918080" y="7220520"/>
            <a:ext cx="554796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Exemple pratique </a:t>
            </a:r>
            <a:endParaRPr lang="en-US" sz="3970" b="0" strike="noStrike" spc="-1">
              <a:solidFill>
                <a:srgbClr val="000000"/>
              </a:solidFill>
              <a:latin typeface="Arial"/>
            </a:endParaRPr>
          </a:p>
        </p:txBody>
      </p:sp>
      <p:sp>
        <p:nvSpPr>
          <p:cNvPr id="235" name="TextBox 78"/>
          <p:cNvSpPr/>
          <p:nvPr/>
        </p:nvSpPr>
        <p:spPr>
          <a:xfrm>
            <a:off x="10918080" y="8233200"/>
            <a:ext cx="4515480" cy="705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556"/>
              </a:lnSpc>
            </a:pPr>
            <a:r>
              <a:rPr lang="en-US" sz="3970" b="1" strike="noStrike" spc="-1">
                <a:solidFill>
                  <a:srgbClr val="AD623C"/>
                </a:solidFill>
                <a:latin typeface="Montserrat Medium"/>
                <a:ea typeface="Montserrat Medium"/>
              </a:rPr>
              <a:t>Conclusion</a:t>
            </a:r>
            <a:endParaRPr lang="en-US" sz="3970" b="0" strike="noStrike" spc="-1">
              <a:solidFill>
                <a:srgbClr val="000000"/>
              </a:solidFill>
              <a:latin typeface="Arial"/>
            </a:endParaRPr>
          </a:p>
        </p:txBody>
      </p:sp>
      <p:sp>
        <p:nvSpPr>
          <p:cNvPr id="236" name="Freeform 79"/>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repl">
                                        <p:cTn id="7" dur="500" fill="hold"/>
                                        <p:tgtEl>
                                          <p:spTgt spid="199"/>
                                        </p:tgtEl>
                                        <p:attrNameLst>
                                          <p:attrName>ppt_x</p:attrName>
                                        </p:attrNameLst>
                                      </p:cBhvr>
                                      <p:tavLst>
                                        <p:tav tm="0">
                                          <p:val>
                                            <p:strVal val="#ppt_x"/>
                                          </p:val>
                                        </p:tav>
                                        <p:tav tm="100000">
                                          <p:val>
                                            <p:strVal val="#ppt_x"/>
                                          </p:val>
                                        </p:tav>
                                      </p:tavLst>
                                    </p:anim>
                                    <p:anim calcmode="lin" valueType="num">
                                      <p:cBhvr additive="repl">
                                        <p:cTn id="8" dur="500" fill="hold"/>
                                        <p:tgtEl>
                                          <p:spTgt spid="19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
                                        </p:tgtEl>
                                        <p:attrNameLst>
                                          <p:attrName>style.visibility</p:attrName>
                                        </p:attrNameLst>
                                      </p:cBhvr>
                                      <p:to>
                                        <p:strVal val="visible"/>
                                      </p:to>
                                    </p:set>
                                    <p:anim calcmode="lin" valueType="num">
                                      <p:cBhvr additive="repl">
                                        <p:cTn id="11" dur="500" fill="hold"/>
                                        <p:tgtEl>
                                          <p:spTgt spid="204"/>
                                        </p:tgtEl>
                                        <p:attrNameLst>
                                          <p:attrName>ppt_x</p:attrName>
                                        </p:attrNameLst>
                                      </p:cBhvr>
                                      <p:tavLst>
                                        <p:tav tm="0">
                                          <p:val>
                                            <p:strVal val="#ppt_x"/>
                                          </p:val>
                                        </p:tav>
                                        <p:tav tm="100000">
                                          <p:val>
                                            <p:strVal val="#ppt_x"/>
                                          </p:val>
                                        </p:tav>
                                      </p:tavLst>
                                    </p:anim>
                                    <p:anim calcmode="lin" valueType="num">
                                      <p:cBhvr additive="repl">
                                        <p:cTn id="12" dur="500" fill="hold"/>
                                        <p:tgtEl>
                                          <p:spTgt spid="2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9"/>
                                        </p:tgtEl>
                                        <p:attrNameLst>
                                          <p:attrName>style.visibility</p:attrName>
                                        </p:attrNameLst>
                                      </p:cBhvr>
                                      <p:to>
                                        <p:strVal val="visible"/>
                                      </p:to>
                                    </p:set>
                                    <p:anim calcmode="lin" valueType="num">
                                      <p:cBhvr additive="repl">
                                        <p:cTn id="15" dur="500" fill="hold"/>
                                        <p:tgtEl>
                                          <p:spTgt spid="209"/>
                                        </p:tgtEl>
                                        <p:attrNameLst>
                                          <p:attrName>ppt_x</p:attrName>
                                        </p:attrNameLst>
                                      </p:cBhvr>
                                      <p:tavLst>
                                        <p:tav tm="0">
                                          <p:val>
                                            <p:strVal val="#ppt_x"/>
                                          </p:val>
                                        </p:tav>
                                        <p:tav tm="100000">
                                          <p:val>
                                            <p:strVal val="#ppt_x"/>
                                          </p:val>
                                        </p:tav>
                                      </p:tavLst>
                                    </p:anim>
                                    <p:anim calcmode="lin" valueType="num">
                                      <p:cBhvr additive="repl">
                                        <p:cTn id="16" dur="500" fill="hold"/>
                                        <p:tgtEl>
                                          <p:spTgt spid="20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anim calcmode="lin" valueType="num">
                                      <p:cBhvr additive="repl">
                                        <p:cTn id="19" dur="500" fill="hold"/>
                                        <p:tgtEl>
                                          <p:spTgt spid="214"/>
                                        </p:tgtEl>
                                        <p:attrNameLst>
                                          <p:attrName>ppt_x</p:attrName>
                                        </p:attrNameLst>
                                      </p:cBhvr>
                                      <p:tavLst>
                                        <p:tav tm="0">
                                          <p:val>
                                            <p:strVal val="#ppt_x"/>
                                          </p:val>
                                        </p:tav>
                                        <p:tav tm="100000">
                                          <p:val>
                                            <p:strVal val="#ppt_x"/>
                                          </p:val>
                                        </p:tav>
                                      </p:tavLst>
                                    </p:anim>
                                    <p:anim calcmode="lin" valueType="num">
                                      <p:cBhvr additive="repl">
                                        <p:cTn id="20" dur="500" fill="hold"/>
                                        <p:tgtEl>
                                          <p:spTgt spid="2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anim calcmode="lin" valueType="num">
                                      <p:cBhvr additive="repl">
                                        <p:cTn id="23" dur="500" fill="hold"/>
                                        <p:tgtEl>
                                          <p:spTgt spid="219"/>
                                        </p:tgtEl>
                                        <p:attrNameLst>
                                          <p:attrName>ppt_x</p:attrName>
                                        </p:attrNameLst>
                                      </p:cBhvr>
                                      <p:tavLst>
                                        <p:tav tm="0">
                                          <p:val>
                                            <p:strVal val="#ppt_x"/>
                                          </p:val>
                                        </p:tav>
                                        <p:tav tm="100000">
                                          <p:val>
                                            <p:strVal val="#ppt_x"/>
                                          </p:val>
                                        </p:tav>
                                      </p:tavLst>
                                    </p:anim>
                                    <p:anim calcmode="lin" valueType="num">
                                      <p:cBhvr additive="repl">
                                        <p:cTn id="24" dur="500" fill="hold"/>
                                        <p:tgtEl>
                                          <p:spTgt spid="2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anim calcmode="lin" valueType="num">
                                      <p:cBhvr additive="repl">
                                        <p:cTn id="27" dur="500" fill="hold"/>
                                        <p:tgtEl>
                                          <p:spTgt spid="224"/>
                                        </p:tgtEl>
                                        <p:attrNameLst>
                                          <p:attrName>ppt_x</p:attrName>
                                        </p:attrNameLst>
                                      </p:cBhvr>
                                      <p:tavLst>
                                        <p:tav tm="0">
                                          <p:val>
                                            <p:strVal val="#ppt_x"/>
                                          </p:val>
                                        </p:tav>
                                        <p:tav tm="100000">
                                          <p:val>
                                            <p:strVal val="#ppt_x"/>
                                          </p:val>
                                        </p:tav>
                                      </p:tavLst>
                                    </p:anim>
                                    <p:anim calcmode="lin" valueType="num">
                                      <p:cBhvr additive="repl">
                                        <p:cTn id="28" dur="500" fill="hold"/>
                                        <p:tgtEl>
                                          <p:spTgt spid="2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0"/>
                                        </p:tgtEl>
                                        <p:attrNameLst>
                                          <p:attrName>style.visibility</p:attrName>
                                        </p:attrNameLst>
                                      </p:cBhvr>
                                      <p:to>
                                        <p:strVal val="visible"/>
                                      </p:to>
                                    </p:set>
                                    <p:anim calcmode="lin" valueType="num">
                                      <p:cBhvr additive="repl">
                                        <p:cTn id="31" dur="500" fill="hold"/>
                                        <p:tgtEl>
                                          <p:spTgt spid="230"/>
                                        </p:tgtEl>
                                        <p:attrNameLst>
                                          <p:attrName>ppt_x</p:attrName>
                                        </p:attrNameLst>
                                      </p:cBhvr>
                                      <p:tavLst>
                                        <p:tav tm="0">
                                          <p:val>
                                            <p:strVal val="#ppt_x"/>
                                          </p:val>
                                        </p:tav>
                                        <p:tav tm="100000">
                                          <p:val>
                                            <p:strVal val="#ppt_x"/>
                                          </p:val>
                                        </p:tav>
                                      </p:tavLst>
                                    </p:anim>
                                    <p:anim calcmode="lin" valueType="num">
                                      <p:cBhvr additive="repl">
                                        <p:cTn id="32" dur="500" fill="hold"/>
                                        <p:tgtEl>
                                          <p:spTgt spid="2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1"/>
                                        </p:tgtEl>
                                        <p:attrNameLst>
                                          <p:attrName>style.visibility</p:attrName>
                                        </p:attrNameLst>
                                      </p:cBhvr>
                                      <p:to>
                                        <p:strVal val="visible"/>
                                      </p:to>
                                    </p:set>
                                    <p:anim calcmode="lin" valueType="num">
                                      <p:cBhvr additive="repl">
                                        <p:cTn id="35" dur="500" fill="hold"/>
                                        <p:tgtEl>
                                          <p:spTgt spid="231"/>
                                        </p:tgtEl>
                                        <p:attrNameLst>
                                          <p:attrName>ppt_x</p:attrName>
                                        </p:attrNameLst>
                                      </p:cBhvr>
                                      <p:tavLst>
                                        <p:tav tm="0">
                                          <p:val>
                                            <p:strVal val="#ppt_x"/>
                                          </p:val>
                                        </p:tav>
                                        <p:tav tm="100000">
                                          <p:val>
                                            <p:strVal val="#ppt_x"/>
                                          </p:val>
                                        </p:tav>
                                      </p:tavLst>
                                    </p:anim>
                                    <p:anim calcmode="lin" valueType="num">
                                      <p:cBhvr additive="repl">
                                        <p:cTn id="36" dur="500" fill="hold"/>
                                        <p:tgtEl>
                                          <p:spTgt spid="23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2"/>
                                        </p:tgtEl>
                                        <p:attrNameLst>
                                          <p:attrName>style.visibility</p:attrName>
                                        </p:attrNameLst>
                                      </p:cBhvr>
                                      <p:to>
                                        <p:strVal val="visible"/>
                                      </p:to>
                                    </p:set>
                                    <p:anim calcmode="lin" valueType="num">
                                      <p:cBhvr additive="repl">
                                        <p:cTn id="39" dur="500" fill="hold"/>
                                        <p:tgtEl>
                                          <p:spTgt spid="232"/>
                                        </p:tgtEl>
                                        <p:attrNameLst>
                                          <p:attrName>ppt_x</p:attrName>
                                        </p:attrNameLst>
                                      </p:cBhvr>
                                      <p:tavLst>
                                        <p:tav tm="0">
                                          <p:val>
                                            <p:strVal val="#ppt_x"/>
                                          </p:val>
                                        </p:tav>
                                        <p:tav tm="100000">
                                          <p:val>
                                            <p:strVal val="#ppt_x"/>
                                          </p:val>
                                        </p:tav>
                                      </p:tavLst>
                                    </p:anim>
                                    <p:anim calcmode="lin" valueType="num">
                                      <p:cBhvr additive="repl">
                                        <p:cTn id="40" dur="500" fill="hold"/>
                                        <p:tgtEl>
                                          <p:spTgt spid="23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3"/>
                                        </p:tgtEl>
                                        <p:attrNameLst>
                                          <p:attrName>style.visibility</p:attrName>
                                        </p:attrNameLst>
                                      </p:cBhvr>
                                      <p:to>
                                        <p:strVal val="visible"/>
                                      </p:to>
                                    </p:set>
                                    <p:anim calcmode="lin" valueType="num">
                                      <p:cBhvr additive="repl">
                                        <p:cTn id="43" dur="500" fill="hold"/>
                                        <p:tgtEl>
                                          <p:spTgt spid="233"/>
                                        </p:tgtEl>
                                        <p:attrNameLst>
                                          <p:attrName>ppt_x</p:attrName>
                                        </p:attrNameLst>
                                      </p:cBhvr>
                                      <p:tavLst>
                                        <p:tav tm="0">
                                          <p:val>
                                            <p:strVal val="#ppt_x"/>
                                          </p:val>
                                        </p:tav>
                                        <p:tav tm="100000">
                                          <p:val>
                                            <p:strVal val="#ppt_x"/>
                                          </p:val>
                                        </p:tav>
                                      </p:tavLst>
                                    </p:anim>
                                    <p:anim calcmode="lin" valueType="num">
                                      <p:cBhvr additive="repl">
                                        <p:cTn id="44" dur="500" fill="hold"/>
                                        <p:tgtEl>
                                          <p:spTgt spid="23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5"/>
                                        </p:tgtEl>
                                        <p:attrNameLst>
                                          <p:attrName>style.visibility</p:attrName>
                                        </p:attrNameLst>
                                      </p:cBhvr>
                                      <p:to>
                                        <p:strVal val="visible"/>
                                      </p:to>
                                    </p:set>
                                    <p:anim calcmode="lin" valueType="num">
                                      <p:cBhvr additive="repl">
                                        <p:cTn id="47" dur="500" fill="hold"/>
                                        <p:tgtEl>
                                          <p:spTgt spid="235"/>
                                        </p:tgtEl>
                                        <p:attrNameLst>
                                          <p:attrName>ppt_x</p:attrName>
                                        </p:attrNameLst>
                                      </p:cBhvr>
                                      <p:tavLst>
                                        <p:tav tm="0">
                                          <p:val>
                                            <p:strVal val="#ppt_x"/>
                                          </p:val>
                                        </p:tav>
                                        <p:tav tm="100000">
                                          <p:val>
                                            <p:strVal val="#ppt_x"/>
                                          </p:val>
                                        </p:tav>
                                      </p:tavLst>
                                    </p:anim>
                                    <p:anim calcmode="lin" valueType="num">
                                      <p:cBhvr additive="repl">
                                        <p:cTn id="48" dur="500" fill="hold"/>
                                        <p:tgtEl>
                                          <p:spTgt spid="23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4"/>
                                        </p:tgtEl>
                                        <p:attrNameLst>
                                          <p:attrName>style.visibility</p:attrName>
                                        </p:attrNameLst>
                                      </p:cBhvr>
                                      <p:to>
                                        <p:strVal val="visible"/>
                                      </p:to>
                                    </p:set>
                                    <p:anim calcmode="lin" valueType="num">
                                      <p:cBhvr additive="repl">
                                        <p:cTn id="51" dur="500" fill="hold"/>
                                        <p:tgtEl>
                                          <p:spTgt spid="234"/>
                                        </p:tgtEl>
                                        <p:attrNameLst>
                                          <p:attrName>ppt_x</p:attrName>
                                        </p:attrNameLst>
                                      </p:cBhvr>
                                      <p:tavLst>
                                        <p:tav tm="0">
                                          <p:val>
                                            <p:strVal val="#ppt_x"/>
                                          </p:val>
                                        </p:tav>
                                        <p:tav tm="100000">
                                          <p:val>
                                            <p:strVal val="#ppt_x"/>
                                          </p:val>
                                        </p:tav>
                                      </p:tavLst>
                                    </p:anim>
                                    <p:anim calcmode="lin" valueType="num">
                                      <p:cBhvr additive="repl">
                                        <p:cTn id="52" dur="500" fill="hold"/>
                                        <p:tgtEl>
                                          <p:spTgt spid="23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 calcmode="lin" valueType="num">
                                      <p:cBhvr additive="repl">
                                        <p:cTn id="55" dur="500" fill="hold"/>
                                        <p:tgtEl>
                                          <p:spTgt spid="183"/>
                                        </p:tgtEl>
                                        <p:attrNameLst>
                                          <p:attrName>ppt_x</p:attrName>
                                        </p:attrNameLst>
                                      </p:cBhvr>
                                      <p:tavLst>
                                        <p:tav tm="0">
                                          <p:val>
                                            <p:strVal val="#ppt_x"/>
                                          </p:val>
                                        </p:tav>
                                        <p:tav tm="100000">
                                          <p:val>
                                            <p:strVal val="#ppt_x"/>
                                          </p:val>
                                        </p:tav>
                                      </p:tavLst>
                                    </p:anim>
                                    <p:anim calcmode="lin" valueType="num">
                                      <p:cBhvr additive="repl">
                                        <p:cTn id="56"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 name="Group 2"/>
          <p:cNvGrpSpPr/>
          <p:nvPr/>
        </p:nvGrpSpPr>
        <p:grpSpPr>
          <a:xfrm>
            <a:off x="3199680" y="-928440"/>
            <a:ext cx="12142800" cy="12142800"/>
            <a:chOff x="3199680" y="-928440"/>
            <a:chExt cx="12142800" cy="12142800"/>
          </a:xfrm>
        </p:grpSpPr>
        <p:sp>
          <p:nvSpPr>
            <p:cNvPr id="238" name="Freeform 3"/>
            <p:cNvSpPr/>
            <p:nvPr/>
          </p:nvSpPr>
          <p:spPr>
            <a:xfrm>
              <a:off x="3199680" y="-928440"/>
              <a:ext cx="12142800" cy="12142800"/>
            </a:xfrm>
            <a:custGeom>
              <a:avLst/>
              <a:gdLst>
                <a:gd name="textAreaLeft" fmla="*/ 0 w 12142800"/>
                <a:gd name="textAreaRight" fmla="*/ 12143520 w 12142800"/>
                <a:gd name="textAreaTop" fmla="*/ 0 h 12142800"/>
                <a:gd name="textAreaBottom" fmla="*/ 12143520 h 121428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 cap="sq">
              <a:solidFill>
                <a:srgbClr val="AD623C"/>
              </a:solidFill>
              <a:miter/>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39" name="TextBox 4"/>
            <p:cNvSpPr/>
            <p:nvPr/>
          </p:nvSpPr>
          <p:spPr>
            <a:xfrm>
              <a:off x="4338360" y="-358920"/>
              <a:ext cx="9865800" cy="1043532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40" name="Group 5"/>
          <p:cNvGrpSpPr/>
          <p:nvPr/>
        </p:nvGrpSpPr>
        <p:grpSpPr>
          <a:xfrm>
            <a:off x="3854880" y="-273240"/>
            <a:ext cx="10832400" cy="10832400"/>
            <a:chOff x="3854880" y="-273240"/>
            <a:chExt cx="10832400" cy="10832400"/>
          </a:xfrm>
        </p:grpSpPr>
        <p:sp>
          <p:nvSpPr>
            <p:cNvPr id="241" name="Freeform 6"/>
            <p:cNvSpPr/>
            <p:nvPr/>
          </p:nvSpPr>
          <p:spPr>
            <a:xfrm>
              <a:off x="3854880" y="-273240"/>
              <a:ext cx="10832400" cy="10832400"/>
            </a:xfrm>
            <a:custGeom>
              <a:avLst/>
              <a:gdLst>
                <a:gd name="textAreaLeft" fmla="*/ 0 w 10832400"/>
                <a:gd name="textAreaRight" fmla="*/ 10833120 w 10832400"/>
                <a:gd name="textAreaTop" fmla="*/ 0 h 10832400"/>
                <a:gd name="textAreaBottom" fmla="*/ 10833120 h 108324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242" name="TextBox 7"/>
            <p:cNvSpPr/>
            <p:nvPr/>
          </p:nvSpPr>
          <p:spPr>
            <a:xfrm>
              <a:off x="4870440" y="234720"/>
              <a:ext cx="8801280" cy="93092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43" name="Group 8"/>
          <p:cNvGrpSpPr/>
          <p:nvPr/>
        </p:nvGrpSpPr>
        <p:grpSpPr>
          <a:xfrm>
            <a:off x="-1309320" y="1241280"/>
            <a:ext cx="5226840" cy="5226840"/>
            <a:chOff x="-1309320" y="1241280"/>
            <a:chExt cx="5226840" cy="5226840"/>
          </a:xfrm>
        </p:grpSpPr>
        <p:sp>
          <p:nvSpPr>
            <p:cNvPr id="244" name="Freeform 9"/>
            <p:cNvSpPr/>
            <p:nvPr/>
          </p:nvSpPr>
          <p:spPr>
            <a:xfrm>
              <a:off x="-1309320" y="1241280"/>
              <a:ext cx="5226840" cy="5226840"/>
            </a:xfrm>
            <a:custGeom>
              <a:avLst/>
              <a:gdLst>
                <a:gd name="textAreaLeft" fmla="*/ 0 w 5226840"/>
                <a:gd name="textAreaRight" fmla="*/ 5227560 w 5226840"/>
                <a:gd name="textAreaTop" fmla="*/ 0 h 5226840"/>
                <a:gd name="textAreaBottom" fmla="*/ 5227560 h 5226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245" name="Group 10"/>
          <p:cNvGrpSpPr/>
          <p:nvPr/>
        </p:nvGrpSpPr>
        <p:grpSpPr>
          <a:xfrm>
            <a:off x="14369760" y="5059440"/>
            <a:ext cx="5226840" cy="5226840"/>
            <a:chOff x="14369760" y="5059440"/>
            <a:chExt cx="5226840" cy="5226840"/>
          </a:xfrm>
        </p:grpSpPr>
        <p:sp>
          <p:nvSpPr>
            <p:cNvPr id="246" name="Freeform 11"/>
            <p:cNvSpPr/>
            <p:nvPr/>
          </p:nvSpPr>
          <p:spPr>
            <a:xfrm>
              <a:off x="14369760" y="5059440"/>
              <a:ext cx="5226840" cy="5226840"/>
            </a:xfrm>
            <a:custGeom>
              <a:avLst/>
              <a:gdLst>
                <a:gd name="textAreaLeft" fmla="*/ 0 w 5226840"/>
                <a:gd name="textAreaRight" fmla="*/ 5227560 w 5226840"/>
                <a:gd name="textAreaTop" fmla="*/ 0 h 5226840"/>
                <a:gd name="textAreaBottom" fmla="*/ 5227560 h 52268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247" name="Group 12"/>
          <p:cNvGrpSpPr/>
          <p:nvPr/>
        </p:nvGrpSpPr>
        <p:grpSpPr>
          <a:xfrm>
            <a:off x="2741760" y="8342280"/>
            <a:ext cx="915480" cy="915480"/>
            <a:chOff x="2741760" y="8342280"/>
            <a:chExt cx="915480" cy="915480"/>
          </a:xfrm>
        </p:grpSpPr>
        <p:sp>
          <p:nvSpPr>
            <p:cNvPr id="248" name="Freeform 13"/>
            <p:cNvSpPr/>
            <p:nvPr/>
          </p:nvSpPr>
          <p:spPr>
            <a:xfrm>
              <a:off x="2741760" y="8342280"/>
              <a:ext cx="915480" cy="915480"/>
            </a:xfrm>
            <a:custGeom>
              <a:avLst/>
              <a:gdLst>
                <a:gd name="textAreaLeft" fmla="*/ 0 w 915480"/>
                <a:gd name="textAreaRight" fmla="*/ 916200 w 915480"/>
                <a:gd name="textAreaTop" fmla="*/ 0 h 915480"/>
                <a:gd name="textAreaBottom" fmla="*/ 916200 h 9154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49" name="TextBox 14"/>
            <p:cNvSpPr/>
            <p:nvPr/>
          </p:nvSpPr>
          <p:spPr>
            <a:xfrm>
              <a:off x="2827440" y="8385120"/>
              <a:ext cx="743760" cy="7866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50" name="Group 15"/>
          <p:cNvGrpSpPr/>
          <p:nvPr/>
        </p:nvGrpSpPr>
        <p:grpSpPr>
          <a:xfrm>
            <a:off x="14103000" y="443520"/>
            <a:ext cx="584640" cy="584640"/>
            <a:chOff x="14103000" y="443520"/>
            <a:chExt cx="584640" cy="584640"/>
          </a:xfrm>
        </p:grpSpPr>
        <p:sp>
          <p:nvSpPr>
            <p:cNvPr id="251" name="Freeform 16"/>
            <p:cNvSpPr/>
            <p:nvPr/>
          </p:nvSpPr>
          <p:spPr>
            <a:xfrm>
              <a:off x="14103000" y="443520"/>
              <a:ext cx="584640" cy="584640"/>
            </a:xfrm>
            <a:custGeom>
              <a:avLst/>
              <a:gdLst>
                <a:gd name="textAreaLeft" fmla="*/ 0 w 584640"/>
                <a:gd name="textAreaRight" fmla="*/ 585360 w 584640"/>
                <a:gd name="textAreaTop" fmla="*/ 0 h 584640"/>
                <a:gd name="textAreaBottom" fmla="*/ 585360 h 58464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52" name="TextBox 17"/>
            <p:cNvSpPr/>
            <p:nvPr/>
          </p:nvSpPr>
          <p:spPr>
            <a:xfrm>
              <a:off x="14157720" y="470880"/>
              <a:ext cx="474840" cy="502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53" name="TextBox 18"/>
          <p:cNvSpPr/>
          <p:nvPr/>
        </p:nvSpPr>
        <p:spPr>
          <a:xfrm>
            <a:off x="4199400" y="1930320"/>
            <a:ext cx="10032120" cy="621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3498"/>
              </a:lnSpc>
            </a:pPr>
            <a:r>
              <a:rPr lang="en-US" sz="2500" b="1" strike="noStrike" spc="-1">
                <a:solidFill>
                  <a:srgbClr val="000000"/>
                </a:solidFill>
                <a:latin typeface="Montserrat Bold"/>
                <a:ea typeface="Montserrat Bold"/>
              </a:rPr>
              <a:t>L’intelligence artificielle (</a:t>
            </a:r>
            <a:r>
              <a:rPr lang="en-US" sz="2500" b="1" strike="noStrike" spc="-1">
                <a:solidFill>
                  <a:srgbClr val="AD623C"/>
                </a:solidFill>
                <a:latin typeface="Montserrat Bold"/>
                <a:ea typeface="Montserrat Bold"/>
              </a:rPr>
              <a:t>IA</a:t>
            </a:r>
            <a:r>
              <a:rPr lang="en-US" sz="2500" b="1" strike="noStrike" spc="-1">
                <a:solidFill>
                  <a:srgbClr val="000000"/>
                </a:solidFill>
                <a:latin typeface="Montserrat Bold"/>
                <a:ea typeface="Montserrat Bold"/>
              </a:rPr>
              <a:t>) est aujourd’hui une technologie omniprésente, transformant des domaines aussi variés que le multimédia , l’éducation ,la santé, les transports ou encore l'industrie . Elle repose sur l’idée d’imiter l’intelligence humaine, permettant à des machines d’apprendre, de comprendre et d’agir de manière autonome.</a:t>
            </a:r>
            <a:endParaRPr lang="en-US" sz="2500" b="0" strike="noStrike" spc="-1">
              <a:solidFill>
                <a:srgbClr val="000000"/>
              </a:solidFill>
              <a:latin typeface="Arial"/>
            </a:endParaRPr>
          </a:p>
          <a:p>
            <a:pPr algn="just" defTabSz="914400">
              <a:lnSpc>
                <a:spcPts val="3498"/>
              </a:lnSpc>
            </a:pPr>
            <a:endParaRPr lang="en-US" sz="2500" b="0" strike="noStrike" spc="-1">
              <a:solidFill>
                <a:srgbClr val="000000"/>
              </a:solidFill>
              <a:latin typeface="Arial"/>
            </a:endParaRPr>
          </a:p>
          <a:p>
            <a:pPr algn="just" defTabSz="914400">
              <a:lnSpc>
                <a:spcPts val="3498"/>
              </a:lnSpc>
            </a:pPr>
            <a:r>
              <a:rPr lang="en-US" sz="2500" b="1" strike="noStrike" spc="-1">
                <a:solidFill>
                  <a:srgbClr val="000000"/>
                </a:solidFill>
                <a:latin typeface="Montserrat Bold"/>
                <a:ea typeface="Montserrat Bold"/>
              </a:rPr>
              <a:t>Parmi les multiples branches de l’IA, la computer vision (vision par ordinateur) se distingue par son objectif ambitieux : donner aux machines la capacité de voir et d’interpréter le monde visuel, tout comme un être humain. Dans ce mini cours , nous allons explorer cette technologie fascinante , en commençant par répondre à une question essentielle : </a:t>
            </a:r>
            <a:r>
              <a:rPr lang="en-US" sz="2500" b="1" strike="noStrike" spc="-1">
                <a:solidFill>
                  <a:srgbClr val="AD623C"/>
                </a:solidFill>
                <a:latin typeface="Montserrat Bold"/>
                <a:ea typeface="Montserrat Bold"/>
              </a:rPr>
              <a:t>Qu’est-ce que la Computer Vision ?</a:t>
            </a:r>
            <a:endParaRPr lang="en-US" sz="2500" b="0" strike="noStrike" spc="-1">
              <a:solidFill>
                <a:srgbClr val="000000"/>
              </a:solidFill>
              <a:latin typeface="Arial"/>
            </a:endParaRPr>
          </a:p>
        </p:txBody>
      </p:sp>
      <p:sp>
        <p:nvSpPr>
          <p:cNvPr id="254" name="TextBox 19"/>
          <p:cNvSpPr/>
          <p:nvPr/>
        </p:nvSpPr>
        <p:spPr>
          <a:xfrm>
            <a:off x="5518440" y="648720"/>
            <a:ext cx="7161480" cy="75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941"/>
              </a:lnSpc>
            </a:pPr>
            <a:r>
              <a:rPr lang="en-US" sz="5500" b="1" strike="noStrike" spc="-1">
                <a:solidFill>
                  <a:srgbClr val="AD623C"/>
                </a:solidFill>
                <a:latin typeface="Montserrat Bold"/>
                <a:ea typeface="Montserrat Bold"/>
              </a:rPr>
              <a:t>INTRODUCTION </a:t>
            </a:r>
            <a:endParaRPr lang="en-US" sz="5500" b="0" strike="noStrike" spc="-1">
              <a:solidFill>
                <a:srgbClr val="000000"/>
              </a:solidFill>
              <a:latin typeface="Arial"/>
            </a:endParaRPr>
          </a:p>
        </p:txBody>
      </p:sp>
      <p:sp>
        <p:nvSpPr>
          <p:cNvPr id="255" name="Freeform 20"/>
          <p:cNvSpPr/>
          <p:nvPr/>
        </p:nvSpPr>
        <p:spPr>
          <a:xfrm>
            <a:off x="1701180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additive="repl">
                                        <p:cTn id="7"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56" name="Group 2"/>
          <p:cNvGrpSpPr/>
          <p:nvPr/>
        </p:nvGrpSpPr>
        <p:grpSpPr>
          <a:xfrm>
            <a:off x="15648120" y="557640"/>
            <a:ext cx="1140480" cy="470520"/>
            <a:chOff x="15648120" y="557640"/>
            <a:chExt cx="1140480" cy="470520"/>
          </a:xfrm>
        </p:grpSpPr>
        <p:grpSp>
          <p:nvGrpSpPr>
            <p:cNvPr id="257" name="Group 3"/>
            <p:cNvGrpSpPr/>
            <p:nvPr/>
          </p:nvGrpSpPr>
          <p:grpSpPr>
            <a:xfrm>
              <a:off x="15648120" y="557640"/>
              <a:ext cx="470520" cy="470520"/>
              <a:chOff x="15648120" y="557640"/>
              <a:chExt cx="470520" cy="470520"/>
            </a:xfrm>
          </p:grpSpPr>
          <p:sp>
            <p:nvSpPr>
              <p:cNvPr id="258" name="Freeform 4"/>
              <p:cNvSpPr/>
              <p:nvPr/>
            </p:nvSpPr>
            <p:spPr>
              <a:xfrm>
                <a:off x="156481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59" name="TextBox 5"/>
              <p:cNvSpPr/>
              <p:nvPr/>
            </p:nvSpPr>
            <p:spPr>
              <a:xfrm>
                <a:off x="156924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60" name="Group 6"/>
            <p:cNvGrpSpPr/>
            <p:nvPr/>
          </p:nvGrpSpPr>
          <p:grpSpPr>
            <a:xfrm>
              <a:off x="15871320" y="557640"/>
              <a:ext cx="470520" cy="470520"/>
              <a:chOff x="15871320" y="557640"/>
              <a:chExt cx="470520" cy="470520"/>
            </a:xfrm>
          </p:grpSpPr>
          <p:sp>
            <p:nvSpPr>
              <p:cNvPr id="261" name="Freeform 7"/>
              <p:cNvSpPr/>
              <p:nvPr/>
            </p:nvSpPr>
            <p:spPr>
              <a:xfrm>
                <a:off x="158713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62" name="TextBox 8"/>
              <p:cNvSpPr/>
              <p:nvPr/>
            </p:nvSpPr>
            <p:spPr>
              <a:xfrm>
                <a:off x="159156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63" name="Group 9"/>
            <p:cNvGrpSpPr/>
            <p:nvPr/>
          </p:nvGrpSpPr>
          <p:grpSpPr>
            <a:xfrm>
              <a:off x="16094880" y="557640"/>
              <a:ext cx="470520" cy="470520"/>
              <a:chOff x="16094880" y="557640"/>
              <a:chExt cx="470520" cy="470520"/>
            </a:xfrm>
          </p:grpSpPr>
          <p:sp>
            <p:nvSpPr>
              <p:cNvPr id="264" name="Freeform 10"/>
              <p:cNvSpPr/>
              <p:nvPr/>
            </p:nvSpPr>
            <p:spPr>
              <a:xfrm>
                <a:off x="160948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65" name="TextBox 11"/>
              <p:cNvSpPr/>
              <p:nvPr/>
            </p:nvSpPr>
            <p:spPr>
              <a:xfrm>
                <a:off x="161388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66" name="Group 12"/>
            <p:cNvGrpSpPr/>
            <p:nvPr/>
          </p:nvGrpSpPr>
          <p:grpSpPr>
            <a:xfrm>
              <a:off x="16318080" y="557640"/>
              <a:ext cx="470520" cy="470520"/>
              <a:chOff x="16318080" y="557640"/>
              <a:chExt cx="470520" cy="470520"/>
            </a:xfrm>
          </p:grpSpPr>
          <p:sp>
            <p:nvSpPr>
              <p:cNvPr id="267" name="Freeform 13"/>
              <p:cNvSpPr/>
              <p:nvPr/>
            </p:nvSpPr>
            <p:spPr>
              <a:xfrm>
                <a:off x="163180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68" name="TextBox 14"/>
              <p:cNvSpPr/>
              <p:nvPr/>
            </p:nvSpPr>
            <p:spPr>
              <a:xfrm>
                <a:off x="16362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269" name="Freeform 15"/>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270" name="Freeform 16"/>
          <p:cNvSpPr/>
          <p:nvPr/>
        </p:nvSpPr>
        <p:spPr>
          <a:xfrm>
            <a:off x="12700080" y="2583000"/>
            <a:ext cx="5158800" cy="5158800"/>
          </a:xfrm>
          <a:custGeom>
            <a:avLst/>
            <a:gdLst>
              <a:gd name="textAreaLeft" fmla="*/ 0 w 5158800"/>
              <a:gd name="textAreaRight" fmla="*/ 5159520 w 5158800"/>
              <a:gd name="textAreaTop" fmla="*/ 0 h 5158800"/>
              <a:gd name="textAreaBottom" fmla="*/ 5159520 h 5158800"/>
            </a:gdLst>
            <a:ahLst/>
            <a:cxnLst/>
            <a:rect l="textAreaLeft" t="textAreaTop" r="textAreaRight" b="textAreaBottom"/>
            <a:pathLst>
              <a:path w="5159411" h="5159411">
                <a:moveTo>
                  <a:pt x="0" y="0"/>
                </a:moveTo>
                <a:lnTo>
                  <a:pt x="5159411" y="0"/>
                </a:lnTo>
                <a:lnTo>
                  <a:pt x="5159411" y="5159412"/>
                </a:lnTo>
                <a:lnTo>
                  <a:pt x="0" y="5159412"/>
                </a:lnTo>
                <a:lnTo>
                  <a:pt x="0" y="0"/>
                </a:ln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271" name="TextBox 17"/>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
        <p:nvSpPr>
          <p:cNvPr id="272" name="TextBox 18"/>
          <p:cNvSpPr/>
          <p:nvPr/>
        </p:nvSpPr>
        <p:spPr>
          <a:xfrm>
            <a:off x="3795840" y="2158200"/>
            <a:ext cx="550944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Definition</a:t>
            </a:r>
            <a:endParaRPr lang="en-US" sz="4230" b="0" strike="noStrike" spc="-1">
              <a:solidFill>
                <a:srgbClr val="000000"/>
              </a:solidFill>
              <a:latin typeface="Arial"/>
            </a:endParaRPr>
          </a:p>
        </p:txBody>
      </p:sp>
      <p:sp>
        <p:nvSpPr>
          <p:cNvPr id="273" name="TextBox 19"/>
          <p:cNvSpPr/>
          <p:nvPr/>
        </p:nvSpPr>
        <p:spPr>
          <a:xfrm>
            <a:off x="1181160" y="3477960"/>
            <a:ext cx="11175480" cy="3865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just" defTabSz="914400">
              <a:lnSpc>
                <a:spcPts val="4348"/>
              </a:lnSpc>
            </a:pPr>
            <a:r>
              <a:rPr lang="en-US" sz="3100" b="1" strike="noStrike" spc="-1">
                <a:solidFill>
                  <a:srgbClr val="000000"/>
                </a:solidFill>
                <a:latin typeface="Montserrat Bold"/>
                <a:ea typeface="Montserrat Bold"/>
              </a:rPr>
              <a:t>C’est un domaine scientifique qui donne aux ordinateurs la capacité de comprendre des informations visuelles (images et vidéos).</a:t>
            </a:r>
            <a:endParaRPr lang="en-US" sz="3100" b="0" strike="noStrike" spc="-1">
              <a:solidFill>
                <a:srgbClr val="000000"/>
              </a:solidFill>
              <a:latin typeface="Arial"/>
            </a:endParaRPr>
          </a:p>
          <a:p>
            <a:pPr algn="just" defTabSz="914400">
              <a:lnSpc>
                <a:spcPts val="4348"/>
              </a:lnSpc>
            </a:pPr>
            <a:r>
              <a:rPr lang="en-US" sz="3100" b="1" strike="noStrike" spc="-1">
                <a:solidFill>
                  <a:srgbClr val="AD623C"/>
                </a:solidFill>
                <a:latin typeface="Montserrat Bold"/>
                <a:ea typeface="Montserrat Bold"/>
              </a:rPr>
              <a:t>Analogie avec le NLP</a:t>
            </a:r>
            <a:r>
              <a:rPr lang="en-US" sz="3100" b="1" strike="noStrike" spc="-1">
                <a:solidFill>
                  <a:srgbClr val="000000"/>
                </a:solidFill>
                <a:latin typeface="Montserrat Bold"/>
                <a:ea typeface="Montserrat Bold"/>
              </a:rPr>
              <a:t> :</a:t>
            </a:r>
            <a:endParaRPr lang="en-US" sz="3100" b="0" strike="noStrike" spc="-1">
              <a:solidFill>
                <a:srgbClr val="000000"/>
              </a:solidFill>
              <a:latin typeface="Arial"/>
            </a:endParaRPr>
          </a:p>
          <a:p>
            <a:pPr algn="just" defTabSz="914400">
              <a:lnSpc>
                <a:spcPts val="4348"/>
              </a:lnSpc>
            </a:pPr>
            <a:r>
              <a:rPr lang="en-US" sz="3100" b="1" strike="noStrike" spc="-1">
                <a:solidFill>
                  <a:srgbClr val="000000"/>
                </a:solidFill>
                <a:latin typeface="Montserrat Bold"/>
                <a:ea typeface="Montserrat Bold"/>
              </a:rPr>
              <a:t>Comme le traitement du langage naturel (NLP) permet de comprendre les textes, la computer vision permet d'interpréter les images grâce à des algorithmes.</a:t>
            </a:r>
            <a:endParaRPr lang="en-US" sz="310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repl">
                                        <p:cTn id="7" dur="500" fill="hold"/>
                                        <p:tgtEl>
                                          <p:spTgt spid="273"/>
                                        </p:tgtEl>
                                        <p:attrNameLst>
                                          <p:attrName>ppt_x</p:attrName>
                                        </p:attrNameLst>
                                      </p:cBhvr>
                                      <p:tavLst>
                                        <p:tav tm="0">
                                          <p:val>
                                            <p:strVal val="0-#ppt_w/2"/>
                                          </p:val>
                                        </p:tav>
                                        <p:tav tm="100000">
                                          <p:val>
                                            <p:strVal val="#ppt_x"/>
                                          </p:val>
                                        </p:tav>
                                      </p:tavLst>
                                    </p:anim>
                                    <p:anim calcmode="lin" valueType="num">
                                      <p:cBhvr additive="repl">
                                        <p:cTn id="8" dur="500" fill="hold"/>
                                        <p:tgtEl>
                                          <p:spTgt spid="2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nodeType="clickEffect">
                                  <p:stCondLst>
                                    <p:cond delay="0"/>
                                  </p:stCondLst>
                                  <p:childTnLst>
                                    <p:set>
                                      <p:cBhvr>
                                        <p:cTn id="12" dur="1" fill="hold">
                                          <p:stCondLst>
                                            <p:cond delay="0"/>
                                          </p:stCondLst>
                                        </p:cTn>
                                        <p:tgtEl>
                                          <p:spTgt spid="270"/>
                                        </p:tgtEl>
                                        <p:attrNameLst>
                                          <p:attrName>style.visibility</p:attrName>
                                        </p:attrNameLst>
                                      </p:cBhvr>
                                      <p:to>
                                        <p:strVal val="visible"/>
                                      </p:to>
                                    </p:set>
                                    <p:animEffect transition="in" filter="fade">
                                      <p:cBhvr additive="repl">
                                        <p:cTn id="13"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74" name="Group 2"/>
          <p:cNvGrpSpPr/>
          <p:nvPr/>
        </p:nvGrpSpPr>
        <p:grpSpPr>
          <a:xfrm>
            <a:off x="15552720" y="557640"/>
            <a:ext cx="1140480" cy="470520"/>
            <a:chOff x="15552720" y="557640"/>
            <a:chExt cx="1140480" cy="470520"/>
          </a:xfrm>
        </p:grpSpPr>
        <p:grpSp>
          <p:nvGrpSpPr>
            <p:cNvPr id="275" name="Group 3"/>
            <p:cNvGrpSpPr/>
            <p:nvPr/>
          </p:nvGrpSpPr>
          <p:grpSpPr>
            <a:xfrm>
              <a:off x="15552720" y="557640"/>
              <a:ext cx="470520" cy="470520"/>
              <a:chOff x="15552720" y="557640"/>
              <a:chExt cx="470520" cy="470520"/>
            </a:xfrm>
          </p:grpSpPr>
          <p:sp>
            <p:nvSpPr>
              <p:cNvPr id="276"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77"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78" name="Group 6"/>
            <p:cNvGrpSpPr/>
            <p:nvPr/>
          </p:nvGrpSpPr>
          <p:grpSpPr>
            <a:xfrm>
              <a:off x="15776280" y="557640"/>
              <a:ext cx="470520" cy="470520"/>
              <a:chOff x="15776280" y="557640"/>
              <a:chExt cx="470520" cy="470520"/>
            </a:xfrm>
          </p:grpSpPr>
          <p:sp>
            <p:nvSpPr>
              <p:cNvPr id="279"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80"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81" name="Group 9"/>
            <p:cNvGrpSpPr/>
            <p:nvPr/>
          </p:nvGrpSpPr>
          <p:grpSpPr>
            <a:xfrm>
              <a:off x="15999480" y="557640"/>
              <a:ext cx="470520" cy="470520"/>
              <a:chOff x="15999480" y="557640"/>
              <a:chExt cx="470520" cy="470520"/>
            </a:xfrm>
          </p:grpSpPr>
          <p:sp>
            <p:nvSpPr>
              <p:cNvPr id="282"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83"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284" name="Group 12"/>
            <p:cNvGrpSpPr/>
            <p:nvPr/>
          </p:nvGrpSpPr>
          <p:grpSpPr>
            <a:xfrm>
              <a:off x="16222680" y="557640"/>
              <a:ext cx="470520" cy="470520"/>
              <a:chOff x="16222680" y="557640"/>
              <a:chExt cx="470520" cy="470520"/>
            </a:xfrm>
          </p:grpSpPr>
          <p:sp>
            <p:nvSpPr>
              <p:cNvPr id="285"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86"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287" name="TextBox 15"/>
          <p:cNvSpPr/>
          <p:nvPr/>
        </p:nvSpPr>
        <p:spPr>
          <a:xfrm>
            <a:off x="3391920" y="3067560"/>
            <a:ext cx="368820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Retail :</a:t>
            </a:r>
            <a:endParaRPr lang="en-US" sz="4230" b="0" strike="noStrike" spc="-1">
              <a:solidFill>
                <a:srgbClr val="000000"/>
              </a:solidFill>
              <a:latin typeface="Arial"/>
            </a:endParaRPr>
          </a:p>
        </p:txBody>
      </p:sp>
      <p:sp>
        <p:nvSpPr>
          <p:cNvPr id="288" name="TextBox 16"/>
          <p:cNvSpPr/>
          <p:nvPr/>
        </p:nvSpPr>
        <p:spPr>
          <a:xfrm>
            <a:off x="5538960" y="1474200"/>
            <a:ext cx="708012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Domaine d’application</a:t>
            </a:r>
            <a:endParaRPr lang="en-US" sz="4230" b="0" strike="noStrike" spc="-1">
              <a:solidFill>
                <a:srgbClr val="000000"/>
              </a:solidFill>
              <a:latin typeface="Arial"/>
            </a:endParaRPr>
          </a:p>
        </p:txBody>
      </p:sp>
      <p:sp>
        <p:nvSpPr>
          <p:cNvPr id="289" name="TextBox 17"/>
          <p:cNvSpPr/>
          <p:nvPr/>
        </p:nvSpPr>
        <p:spPr>
          <a:xfrm>
            <a:off x="3391920" y="5045760"/>
            <a:ext cx="368820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Industrie :</a:t>
            </a:r>
            <a:endParaRPr lang="en-US" sz="4230" b="0" strike="noStrike" spc="-1">
              <a:solidFill>
                <a:srgbClr val="000000"/>
              </a:solidFill>
              <a:latin typeface="Arial"/>
            </a:endParaRPr>
          </a:p>
        </p:txBody>
      </p:sp>
      <p:sp>
        <p:nvSpPr>
          <p:cNvPr id="290" name="TextBox 18"/>
          <p:cNvSpPr/>
          <p:nvPr/>
        </p:nvSpPr>
        <p:spPr>
          <a:xfrm>
            <a:off x="6662880" y="3132720"/>
            <a:ext cx="11391120" cy="11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Contrôle qualité  (Ex: détection de défauts dans des produits )</a:t>
            </a:r>
            <a:endParaRPr lang="en-US" sz="3110" b="0" strike="noStrike" spc="-1">
              <a:solidFill>
                <a:srgbClr val="000000"/>
              </a:solidFill>
              <a:latin typeface="Arial"/>
            </a:endParaRPr>
          </a:p>
        </p:txBody>
      </p:sp>
      <p:grpSp>
        <p:nvGrpSpPr>
          <p:cNvPr id="291" name="Group 19"/>
          <p:cNvGrpSpPr/>
          <p:nvPr/>
        </p:nvGrpSpPr>
        <p:grpSpPr>
          <a:xfrm>
            <a:off x="1913040" y="2693160"/>
            <a:ext cx="1192320" cy="1015200"/>
            <a:chOff x="1913040" y="2693160"/>
            <a:chExt cx="1192320" cy="1015200"/>
          </a:xfrm>
        </p:grpSpPr>
        <p:grpSp>
          <p:nvGrpSpPr>
            <p:cNvPr id="292" name="Group 20"/>
            <p:cNvGrpSpPr/>
            <p:nvPr/>
          </p:nvGrpSpPr>
          <p:grpSpPr>
            <a:xfrm>
              <a:off x="1913040" y="2693160"/>
              <a:ext cx="1192320" cy="1015200"/>
              <a:chOff x="1913040" y="2693160"/>
              <a:chExt cx="1192320" cy="1015200"/>
            </a:xfrm>
          </p:grpSpPr>
          <p:sp>
            <p:nvSpPr>
              <p:cNvPr id="293" name="Freeform 21"/>
              <p:cNvSpPr/>
              <p:nvPr/>
            </p:nvSpPr>
            <p:spPr>
              <a:xfrm>
                <a:off x="1913040" y="281916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94" name="TextBox 22"/>
              <p:cNvSpPr/>
              <p:nvPr/>
            </p:nvSpPr>
            <p:spPr>
              <a:xfrm>
                <a:off x="1913040" y="269316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295" name="TextBox 23"/>
            <p:cNvSpPr/>
            <p:nvPr/>
          </p:nvSpPr>
          <p:spPr>
            <a:xfrm>
              <a:off x="1913040" y="289296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01</a:t>
              </a:r>
              <a:endParaRPr lang="en-US" sz="4160" b="0" strike="noStrike" spc="-1">
                <a:solidFill>
                  <a:srgbClr val="000000"/>
                </a:solidFill>
                <a:latin typeface="Arial"/>
              </a:endParaRPr>
            </a:p>
          </p:txBody>
        </p:sp>
      </p:grpSp>
      <p:grpSp>
        <p:nvGrpSpPr>
          <p:cNvPr id="296" name="Group 24"/>
          <p:cNvGrpSpPr/>
          <p:nvPr/>
        </p:nvGrpSpPr>
        <p:grpSpPr>
          <a:xfrm>
            <a:off x="1913040" y="4776120"/>
            <a:ext cx="1192320" cy="1015560"/>
            <a:chOff x="1913040" y="4776120"/>
            <a:chExt cx="1192320" cy="1015560"/>
          </a:xfrm>
        </p:grpSpPr>
        <p:grpSp>
          <p:nvGrpSpPr>
            <p:cNvPr id="297" name="Group 25"/>
            <p:cNvGrpSpPr/>
            <p:nvPr/>
          </p:nvGrpSpPr>
          <p:grpSpPr>
            <a:xfrm>
              <a:off x="1913040" y="4776120"/>
              <a:ext cx="1192320" cy="1015560"/>
              <a:chOff x="1913040" y="4776120"/>
              <a:chExt cx="1192320" cy="1015560"/>
            </a:xfrm>
          </p:grpSpPr>
          <p:sp>
            <p:nvSpPr>
              <p:cNvPr id="298" name="Freeform 26"/>
              <p:cNvSpPr/>
              <p:nvPr/>
            </p:nvSpPr>
            <p:spPr>
              <a:xfrm>
                <a:off x="1913040" y="490248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299" name="TextBox 27"/>
              <p:cNvSpPr/>
              <p:nvPr/>
            </p:nvSpPr>
            <p:spPr>
              <a:xfrm>
                <a:off x="1913040" y="477612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300" name="TextBox 28"/>
            <p:cNvSpPr/>
            <p:nvPr/>
          </p:nvSpPr>
          <p:spPr>
            <a:xfrm>
              <a:off x="1913040" y="497592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02</a:t>
              </a:r>
              <a:endParaRPr lang="en-US" sz="4160" b="0" strike="noStrike" spc="-1">
                <a:solidFill>
                  <a:srgbClr val="000000"/>
                </a:solidFill>
                <a:latin typeface="Arial"/>
              </a:endParaRPr>
            </a:p>
          </p:txBody>
        </p:sp>
      </p:grpSp>
      <p:grpSp>
        <p:nvGrpSpPr>
          <p:cNvPr id="301" name="Group 29"/>
          <p:cNvGrpSpPr/>
          <p:nvPr/>
        </p:nvGrpSpPr>
        <p:grpSpPr>
          <a:xfrm>
            <a:off x="1913040" y="6859440"/>
            <a:ext cx="1192320" cy="1015200"/>
            <a:chOff x="1913040" y="6859440"/>
            <a:chExt cx="1192320" cy="1015200"/>
          </a:xfrm>
        </p:grpSpPr>
        <p:grpSp>
          <p:nvGrpSpPr>
            <p:cNvPr id="302" name="Group 30"/>
            <p:cNvGrpSpPr/>
            <p:nvPr/>
          </p:nvGrpSpPr>
          <p:grpSpPr>
            <a:xfrm>
              <a:off x="1913040" y="6859440"/>
              <a:ext cx="1192320" cy="1015200"/>
              <a:chOff x="1913040" y="6859440"/>
              <a:chExt cx="1192320" cy="1015200"/>
            </a:xfrm>
          </p:grpSpPr>
          <p:sp>
            <p:nvSpPr>
              <p:cNvPr id="303" name="Freeform 31"/>
              <p:cNvSpPr/>
              <p:nvPr/>
            </p:nvSpPr>
            <p:spPr>
              <a:xfrm>
                <a:off x="1913040" y="69854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04" name="TextBox 32"/>
              <p:cNvSpPr/>
              <p:nvPr/>
            </p:nvSpPr>
            <p:spPr>
              <a:xfrm>
                <a:off x="1913040" y="68594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305" name="TextBox 33"/>
            <p:cNvSpPr/>
            <p:nvPr/>
          </p:nvSpPr>
          <p:spPr>
            <a:xfrm>
              <a:off x="1913040" y="70592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03</a:t>
              </a:r>
              <a:endParaRPr lang="en-US" sz="4160" b="0" strike="noStrike" spc="-1">
                <a:solidFill>
                  <a:srgbClr val="000000"/>
                </a:solidFill>
                <a:latin typeface="Arial"/>
              </a:endParaRPr>
            </a:p>
          </p:txBody>
        </p:sp>
      </p:grpSp>
      <p:sp>
        <p:nvSpPr>
          <p:cNvPr id="306" name="Freeform 34"/>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307" name="TextBox 35"/>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
        <p:nvSpPr>
          <p:cNvPr id="308" name="TextBox 36"/>
          <p:cNvSpPr/>
          <p:nvPr/>
        </p:nvSpPr>
        <p:spPr>
          <a:xfrm>
            <a:off x="3391920" y="7061760"/>
            <a:ext cx="41421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Construction :</a:t>
            </a:r>
            <a:endParaRPr lang="en-US" sz="4230" b="0" strike="noStrike" spc="-1">
              <a:solidFill>
                <a:srgbClr val="000000"/>
              </a:solidFill>
              <a:latin typeface="Arial"/>
            </a:endParaRPr>
          </a:p>
        </p:txBody>
      </p:sp>
      <p:sp>
        <p:nvSpPr>
          <p:cNvPr id="309" name="TextBox 37"/>
          <p:cNvSpPr/>
          <p:nvPr/>
        </p:nvSpPr>
        <p:spPr>
          <a:xfrm>
            <a:off x="7099560" y="5025960"/>
            <a:ext cx="10921680" cy="11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Analyse comportementale du  client et de son parcours.</a:t>
            </a:r>
            <a:endParaRPr lang="en-US" sz="3110" b="0" strike="noStrike" spc="-1">
              <a:solidFill>
                <a:srgbClr val="000000"/>
              </a:solidFill>
              <a:latin typeface="Arial"/>
            </a:endParaRPr>
          </a:p>
        </p:txBody>
      </p:sp>
      <p:sp>
        <p:nvSpPr>
          <p:cNvPr id="310" name="TextBox 38"/>
          <p:cNvSpPr/>
          <p:nvPr/>
        </p:nvSpPr>
        <p:spPr>
          <a:xfrm>
            <a:off x="7560360" y="7041960"/>
            <a:ext cx="10726920" cy="1105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Surveillance des chantiers (vérification du port des EPI)</a:t>
            </a:r>
            <a:endParaRPr lang="en-US" sz="311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repl">
                                        <p:cTn id="7" dur="500" fill="hold"/>
                                        <p:tgtEl>
                                          <p:spTgt spid="287"/>
                                        </p:tgtEl>
                                        <p:attrNameLst>
                                          <p:attrName>ppt_x</p:attrName>
                                        </p:attrNameLst>
                                      </p:cBhvr>
                                      <p:tavLst>
                                        <p:tav tm="0">
                                          <p:val>
                                            <p:strVal val="#ppt_x"/>
                                          </p:val>
                                        </p:tav>
                                        <p:tav tm="100000">
                                          <p:val>
                                            <p:strVal val="#ppt_x"/>
                                          </p:val>
                                        </p:tav>
                                      </p:tavLst>
                                    </p:anim>
                                    <p:anim calcmode="lin" valueType="num">
                                      <p:cBhvr additive="repl">
                                        <p:cTn id="8" dur="500" fill="hold"/>
                                        <p:tgtEl>
                                          <p:spTgt spid="2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additive="repl">
                                        <p:cTn id="11" dur="500" fill="hold"/>
                                        <p:tgtEl>
                                          <p:spTgt spid="289"/>
                                        </p:tgtEl>
                                        <p:attrNameLst>
                                          <p:attrName>ppt_x</p:attrName>
                                        </p:attrNameLst>
                                      </p:cBhvr>
                                      <p:tavLst>
                                        <p:tav tm="0">
                                          <p:val>
                                            <p:strVal val="#ppt_x"/>
                                          </p:val>
                                        </p:tav>
                                        <p:tav tm="100000">
                                          <p:val>
                                            <p:strVal val="#ppt_x"/>
                                          </p:val>
                                        </p:tav>
                                      </p:tavLst>
                                    </p:anim>
                                    <p:anim calcmode="lin" valueType="num">
                                      <p:cBhvr additive="repl">
                                        <p:cTn id="12" dur="500" fill="hold"/>
                                        <p:tgtEl>
                                          <p:spTgt spid="2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0"/>
                                        </p:tgtEl>
                                        <p:attrNameLst>
                                          <p:attrName>style.visibility</p:attrName>
                                        </p:attrNameLst>
                                      </p:cBhvr>
                                      <p:to>
                                        <p:strVal val="visible"/>
                                      </p:to>
                                    </p:set>
                                    <p:anim calcmode="lin" valueType="num">
                                      <p:cBhvr additive="repl">
                                        <p:cTn id="15" dur="500" fill="hold"/>
                                        <p:tgtEl>
                                          <p:spTgt spid="290"/>
                                        </p:tgtEl>
                                        <p:attrNameLst>
                                          <p:attrName>ppt_x</p:attrName>
                                        </p:attrNameLst>
                                      </p:cBhvr>
                                      <p:tavLst>
                                        <p:tav tm="0">
                                          <p:val>
                                            <p:strVal val="#ppt_x"/>
                                          </p:val>
                                        </p:tav>
                                        <p:tav tm="100000">
                                          <p:val>
                                            <p:strVal val="#ppt_x"/>
                                          </p:val>
                                        </p:tav>
                                      </p:tavLst>
                                    </p:anim>
                                    <p:anim calcmode="lin" valueType="num">
                                      <p:cBhvr additive="repl">
                                        <p:cTn id="16" dur="500" fill="hold"/>
                                        <p:tgtEl>
                                          <p:spTgt spid="29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1"/>
                                        </p:tgtEl>
                                        <p:attrNameLst>
                                          <p:attrName>style.visibility</p:attrName>
                                        </p:attrNameLst>
                                      </p:cBhvr>
                                      <p:to>
                                        <p:strVal val="visible"/>
                                      </p:to>
                                    </p:set>
                                    <p:anim calcmode="lin" valueType="num">
                                      <p:cBhvr additive="repl">
                                        <p:cTn id="19" dur="500" fill="hold"/>
                                        <p:tgtEl>
                                          <p:spTgt spid="291"/>
                                        </p:tgtEl>
                                        <p:attrNameLst>
                                          <p:attrName>ppt_x</p:attrName>
                                        </p:attrNameLst>
                                      </p:cBhvr>
                                      <p:tavLst>
                                        <p:tav tm="0">
                                          <p:val>
                                            <p:strVal val="#ppt_x"/>
                                          </p:val>
                                        </p:tav>
                                        <p:tav tm="100000">
                                          <p:val>
                                            <p:strVal val="#ppt_x"/>
                                          </p:val>
                                        </p:tav>
                                      </p:tavLst>
                                    </p:anim>
                                    <p:anim calcmode="lin" valueType="num">
                                      <p:cBhvr additive="repl">
                                        <p:cTn id="20" dur="500" fill="hold"/>
                                        <p:tgtEl>
                                          <p:spTgt spid="29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
                                        </p:tgtEl>
                                        <p:attrNameLst>
                                          <p:attrName>style.visibility</p:attrName>
                                        </p:attrNameLst>
                                      </p:cBhvr>
                                      <p:to>
                                        <p:strVal val="visible"/>
                                      </p:to>
                                    </p:set>
                                    <p:anim calcmode="lin" valueType="num">
                                      <p:cBhvr additive="repl">
                                        <p:cTn id="23" dur="500" fill="hold"/>
                                        <p:tgtEl>
                                          <p:spTgt spid="296"/>
                                        </p:tgtEl>
                                        <p:attrNameLst>
                                          <p:attrName>ppt_x</p:attrName>
                                        </p:attrNameLst>
                                      </p:cBhvr>
                                      <p:tavLst>
                                        <p:tav tm="0">
                                          <p:val>
                                            <p:strVal val="#ppt_x"/>
                                          </p:val>
                                        </p:tav>
                                        <p:tav tm="100000">
                                          <p:val>
                                            <p:strVal val="#ppt_x"/>
                                          </p:val>
                                        </p:tav>
                                      </p:tavLst>
                                    </p:anim>
                                    <p:anim calcmode="lin" valueType="num">
                                      <p:cBhvr additive="repl">
                                        <p:cTn id="24" dur="500" fill="hold"/>
                                        <p:tgtEl>
                                          <p:spTgt spid="29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01"/>
                                        </p:tgtEl>
                                        <p:attrNameLst>
                                          <p:attrName>style.visibility</p:attrName>
                                        </p:attrNameLst>
                                      </p:cBhvr>
                                      <p:to>
                                        <p:strVal val="visible"/>
                                      </p:to>
                                    </p:set>
                                    <p:anim calcmode="lin" valueType="num">
                                      <p:cBhvr additive="repl">
                                        <p:cTn id="27" dur="500" fill="hold"/>
                                        <p:tgtEl>
                                          <p:spTgt spid="301"/>
                                        </p:tgtEl>
                                        <p:attrNameLst>
                                          <p:attrName>ppt_x</p:attrName>
                                        </p:attrNameLst>
                                      </p:cBhvr>
                                      <p:tavLst>
                                        <p:tav tm="0">
                                          <p:val>
                                            <p:strVal val="#ppt_x"/>
                                          </p:val>
                                        </p:tav>
                                        <p:tav tm="100000">
                                          <p:val>
                                            <p:strVal val="#ppt_x"/>
                                          </p:val>
                                        </p:tav>
                                      </p:tavLst>
                                    </p:anim>
                                    <p:anim calcmode="lin" valueType="num">
                                      <p:cBhvr additive="repl">
                                        <p:cTn id="28" dur="500" fill="hold"/>
                                        <p:tgtEl>
                                          <p:spTgt spid="30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8"/>
                                        </p:tgtEl>
                                        <p:attrNameLst>
                                          <p:attrName>style.visibility</p:attrName>
                                        </p:attrNameLst>
                                      </p:cBhvr>
                                      <p:to>
                                        <p:strVal val="visible"/>
                                      </p:to>
                                    </p:set>
                                    <p:anim calcmode="lin" valueType="num">
                                      <p:cBhvr additive="repl">
                                        <p:cTn id="31" dur="500" fill="hold"/>
                                        <p:tgtEl>
                                          <p:spTgt spid="308"/>
                                        </p:tgtEl>
                                        <p:attrNameLst>
                                          <p:attrName>ppt_x</p:attrName>
                                        </p:attrNameLst>
                                      </p:cBhvr>
                                      <p:tavLst>
                                        <p:tav tm="0">
                                          <p:val>
                                            <p:strVal val="#ppt_x"/>
                                          </p:val>
                                        </p:tav>
                                        <p:tav tm="100000">
                                          <p:val>
                                            <p:strVal val="#ppt_x"/>
                                          </p:val>
                                        </p:tav>
                                      </p:tavLst>
                                    </p:anim>
                                    <p:anim calcmode="lin" valueType="num">
                                      <p:cBhvr additive="repl">
                                        <p:cTn id="32" dur="500" fill="hold"/>
                                        <p:tgtEl>
                                          <p:spTgt spid="30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anim calcmode="lin" valueType="num">
                                      <p:cBhvr additive="repl">
                                        <p:cTn id="35" dur="500" fill="hold"/>
                                        <p:tgtEl>
                                          <p:spTgt spid="309"/>
                                        </p:tgtEl>
                                        <p:attrNameLst>
                                          <p:attrName>ppt_x</p:attrName>
                                        </p:attrNameLst>
                                      </p:cBhvr>
                                      <p:tavLst>
                                        <p:tav tm="0">
                                          <p:val>
                                            <p:strVal val="#ppt_x"/>
                                          </p:val>
                                        </p:tav>
                                        <p:tav tm="100000">
                                          <p:val>
                                            <p:strVal val="#ppt_x"/>
                                          </p:val>
                                        </p:tav>
                                      </p:tavLst>
                                    </p:anim>
                                    <p:anim calcmode="lin" valueType="num">
                                      <p:cBhvr additive="repl">
                                        <p:cTn id="36" dur="500" fill="hold"/>
                                        <p:tgtEl>
                                          <p:spTgt spid="30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10"/>
                                        </p:tgtEl>
                                        <p:attrNameLst>
                                          <p:attrName>style.visibility</p:attrName>
                                        </p:attrNameLst>
                                      </p:cBhvr>
                                      <p:to>
                                        <p:strVal val="visible"/>
                                      </p:to>
                                    </p:set>
                                    <p:anim calcmode="lin" valueType="num">
                                      <p:cBhvr additive="repl">
                                        <p:cTn id="39" dur="500" fill="hold"/>
                                        <p:tgtEl>
                                          <p:spTgt spid="310"/>
                                        </p:tgtEl>
                                        <p:attrNameLst>
                                          <p:attrName>ppt_x</p:attrName>
                                        </p:attrNameLst>
                                      </p:cBhvr>
                                      <p:tavLst>
                                        <p:tav tm="0">
                                          <p:val>
                                            <p:strVal val="#ppt_x"/>
                                          </p:val>
                                        </p:tav>
                                        <p:tav tm="100000">
                                          <p:val>
                                            <p:strVal val="#ppt_x"/>
                                          </p:val>
                                        </p:tav>
                                      </p:tavLst>
                                    </p:anim>
                                    <p:anim calcmode="lin" valueType="num">
                                      <p:cBhvr additive="repl">
                                        <p:cTn id="40" dur="500" fill="hold"/>
                                        <p:tgtEl>
                                          <p:spTgt spid="3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1" name="Group 2"/>
          <p:cNvGrpSpPr/>
          <p:nvPr/>
        </p:nvGrpSpPr>
        <p:grpSpPr>
          <a:xfrm>
            <a:off x="15552720" y="557640"/>
            <a:ext cx="1140480" cy="470520"/>
            <a:chOff x="15552720" y="557640"/>
            <a:chExt cx="1140480" cy="470520"/>
          </a:xfrm>
        </p:grpSpPr>
        <p:grpSp>
          <p:nvGrpSpPr>
            <p:cNvPr id="312" name="Group 3"/>
            <p:cNvGrpSpPr/>
            <p:nvPr/>
          </p:nvGrpSpPr>
          <p:grpSpPr>
            <a:xfrm>
              <a:off x="15552720" y="557640"/>
              <a:ext cx="470520" cy="470520"/>
              <a:chOff x="15552720" y="557640"/>
              <a:chExt cx="470520" cy="470520"/>
            </a:xfrm>
          </p:grpSpPr>
          <p:sp>
            <p:nvSpPr>
              <p:cNvPr id="313" name="Freeform 4"/>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14" name="TextBox 5"/>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15" name="Group 6"/>
            <p:cNvGrpSpPr/>
            <p:nvPr/>
          </p:nvGrpSpPr>
          <p:grpSpPr>
            <a:xfrm>
              <a:off x="15776280" y="557640"/>
              <a:ext cx="470520" cy="470520"/>
              <a:chOff x="15776280" y="557640"/>
              <a:chExt cx="470520" cy="470520"/>
            </a:xfrm>
          </p:grpSpPr>
          <p:sp>
            <p:nvSpPr>
              <p:cNvPr id="316" name="Freeform 7"/>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17" name="TextBox 8"/>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18" name="Group 9"/>
            <p:cNvGrpSpPr/>
            <p:nvPr/>
          </p:nvGrpSpPr>
          <p:grpSpPr>
            <a:xfrm>
              <a:off x="15999480" y="557640"/>
              <a:ext cx="470520" cy="470520"/>
              <a:chOff x="15999480" y="557640"/>
              <a:chExt cx="470520" cy="470520"/>
            </a:xfrm>
          </p:grpSpPr>
          <p:sp>
            <p:nvSpPr>
              <p:cNvPr id="319" name="Freeform 10"/>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20" name="TextBox 11"/>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21" name="Group 12"/>
            <p:cNvGrpSpPr/>
            <p:nvPr/>
          </p:nvGrpSpPr>
          <p:grpSpPr>
            <a:xfrm>
              <a:off x="16222680" y="557640"/>
              <a:ext cx="470520" cy="470520"/>
              <a:chOff x="16222680" y="557640"/>
              <a:chExt cx="470520" cy="470520"/>
            </a:xfrm>
          </p:grpSpPr>
          <p:sp>
            <p:nvSpPr>
              <p:cNvPr id="322" name="Freeform 13"/>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23" name="TextBox 14"/>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324" name="TextBox 15"/>
          <p:cNvSpPr/>
          <p:nvPr/>
        </p:nvSpPr>
        <p:spPr>
          <a:xfrm>
            <a:off x="3391920" y="3067560"/>
            <a:ext cx="368820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Logistique :</a:t>
            </a:r>
            <a:endParaRPr lang="en-US" sz="4230" b="0" strike="noStrike" spc="-1">
              <a:solidFill>
                <a:srgbClr val="000000"/>
              </a:solidFill>
              <a:latin typeface="Arial"/>
            </a:endParaRPr>
          </a:p>
        </p:txBody>
      </p:sp>
      <p:sp>
        <p:nvSpPr>
          <p:cNvPr id="325" name="TextBox 16"/>
          <p:cNvSpPr/>
          <p:nvPr/>
        </p:nvSpPr>
        <p:spPr>
          <a:xfrm>
            <a:off x="5538960" y="1474200"/>
            <a:ext cx="708012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Domaine d’application</a:t>
            </a:r>
            <a:endParaRPr lang="en-US" sz="4230" b="0" strike="noStrike" spc="-1">
              <a:solidFill>
                <a:srgbClr val="000000"/>
              </a:solidFill>
              <a:latin typeface="Arial"/>
            </a:endParaRPr>
          </a:p>
        </p:txBody>
      </p:sp>
      <p:sp>
        <p:nvSpPr>
          <p:cNvPr id="326" name="TextBox 17"/>
          <p:cNvSpPr/>
          <p:nvPr/>
        </p:nvSpPr>
        <p:spPr>
          <a:xfrm>
            <a:off x="3391920" y="5045760"/>
            <a:ext cx="368820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Assurance :</a:t>
            </a:r>
            <a:endParaRPr lang="en-US" sz="4230" b="0" strike="noStrike" spc="-1">
              <a:solidFill>
                <a:srgbClr val="000000"/>
              </a:solidFill>
              <a:latin typeface="Arial"/>
            </a:endParaRPr>
          </a:p>
        </p:txBody>
      </p:sp>
      <p:sp>
        <p:nvSpPr>
          <p:cNvPr id="327" name="TextBox 18"/>
          <p:cNvSpPr/>
          <p:nvPr/>
        </p:nvSpPr>
        <p:spPr>
          <a:xfrm>
            <a:off x="7560360" y="3132720"/>
            <a:ext cx="10493640" cy="552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Suivi et optimisation des flux de marchandises.</a:t>
            </a:r>
            <a:endParaRPr lang="en-US" sz="3110" b="0" strike="noStrike" spc="-1">
              <a:solidFill>
                <a:srgbClr val="000000"/>
              </a:solidFill>
              <a:latin typeface="Arial"/>
            </a:endParaRPr>
          </a:p>
        </p:txBody>
      </p:sp>
      <p:grpSp>
        <p:nvGrpSpPr>
          <p:cNvPr id="328" name="Group 19"/>
          <p:cNvGrpSpPr/>
          <p:nvPr/>
        </p:nvGrpSpPr>
        <p:grpSpPr>
          <a:xfrm>
            <a:off x="1913040" y="2693160"/>
            <a:ext cx="1192320" cy="1015200"/>
            <a:chOff x="1913040" y="2693160"/>
            <a:chExt cx="1192320" cy="1015200"/>
          </a:xfrm>
        </p:grpSpPr>
        <p:grpSp>
          <p:nvGrpSpPr>
            <p:cNvPr id="329" name="Group 20"/>
            <p:cNvGrpSpPr/>
            <p:nvPr/>
          </p:nvGrpSpPr>
          <p:grpSpPr>
            <a:xfrm>
              <a:off x="1913040" y="2693160"/>
              <a:ext cx="1192320" cy="1015200"/>
              <a:chOff x="1913040" y="2693160"/>
              <a:chExt cx="1192320" cy="1015200"/>
            </a:xfrm>
          </p:grpSpPr>
          <p:sp>
            <p:nvSpPr>
              <p:cNvPr id="330" name="Freeform 21"/>
              <p:cNvSpPr/>
              <p:nvPr/>
            </p:nvSpPr>
            <p:spPr>
              <a:xfrm>
                <a:off x="1913040" y="281916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31" name="TextBox 22"/>
              <p:cNvSpPr/>
              <p:nvPr/>
            </p:nvSpPr>
            <p:spPr>
              <a:xfrm>
                <a:off x="1913040" y="269316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332" name="TextBox 23"/>
            <p:cNvSpPr/>
            <p:nvPr/>
          </p:nvSpPr>
          <p:spPr>
            <a:xfrm>
              <a:off x="1913040" y="289296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04</a:t>
              </a:r>
              <a:endParaRPr lang="en-US" sz="4160" b="0" strike="noStrike" spc="-1">
                <a:solidFill>
                  <a:srgbClr val="000000"/>
                </a:solidFill>
                <a:latin typeface="Arial"/>
              </a:endParaRPr>
            </a:p>
          </p:txBody>
        </p:sp>
      </p:grpSp>
      <p:grpSp>
        <p:nvGrpSpPr>
          <p:cNvPr id="333" name="Group 24"/>
          <p:cNvGrpSpPr/>
          <p:nvPr/>
        </p:nvGrpSpPr>
        <p:grpSpPr>
          <a:xfrm>
            <a:off x="1913040" y="4776120"/>
            <a:ext cx="1192320" cy="1015560"/>
            <a:chOff x="1913040" y="4776120"/>
            <a:chExt cx="1192320" cy="1015560"/>
          </a:xfrm>
        </p:grpSpPr>
        <p:grpSp>
          <p:nvGrpSpPr>
            <p:cNvPr id="334" name="Group 25"/>
            <p:cNvGrpSpPr/>
            <p:nvPr/>
          </p:nvGrpSpPr>
          <p:grpSpPr>
            <a:xfrm>
              <a:off x="1913040" y="4776120"/>
              <a:ext cx="1192320" cy="1015560"/>
              <a:chOff x="1913040" y="4776120"/>
              <a:chExt cx="1192320" cy="1015560"/>
            </a:xfrm>
          </p:grpSpPr>
          <p:sp>
            <p:nvSpPr>
              <p:cNvPr id="335" name="Freeform 26"/>
              <p:cNvSpPr/>
              <p:nvPr/>
            </p:nvSpPr>
            <p:spPr>
              <a:xfrm>
                <a:off x="1913040" y="490248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36" name="TextBox 27"/>
              <p:cNvSpPr/>
              <p:nvPr/>
            </p:nvSpPr>
            <p:spPr>
              <a:xfrm>
                <a:off x="1913040" y="477612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337" name="TextBox 28"/>
            <p:cNvSpPr/>
            <p:nvPr/>
          </p:nvSpPr>
          <p:spPr>
            <a:xfrm>
              <a:off x="1913040" y="497592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05</a:t>
              </a:r>
              <a:endParaRPr lang="en-US" sz="4160" b="0" strike="noStrike" spc="-1">
                <a:solidFill>
                  <a:srgbClr val="000000"/>
                </a:solidFill>
                <a:latin typeface="Arial"/>
              </a:endParaRPr>
            </a:p>
          </p:txBody>
        </p:sp>
      </p:grpSp>
      <p:grpSp>
        <p:nvGrpSpPr>
          <p:cNvPr id="338" name="Group 29"/>
          <p:cNvGrpSpPr/>
          <p:nvPr/>
        </p:nvGrpSpPr>
        <p:grpSpPr>
          <a:xfrm>
            <a:off x="1913040" y="6859440"/>
            <a:ext cx="1192320" cy="1015200"/>
            <a:chOff x="1913040" y="6859440"/>
            <a:chExt cx="1192320" cy="1015200"/>
          </a:xfrm>
        </p:grpSpPr>
        <p:grpSp>
          <p:nvGrpSpPr>
            <p:cNvPr id="339" name="Group 30"/>
            <p:cNvGrpSpPr/>
            <p:nvPr/>
          </p:nvGrpSpPr>
          <p:grpSpPr>
            <a:xfrm>
              <a:off x="1913040" y="6859440"/>
              <a:ext cx="1192320" cy="1015200"/>
              <a:chOff x="1913040" y="6859440"/>
              <a:chExt cx="1192320" cy="1015200"/>
            </a:xfrm>
          </p:grpSpPr>
          <p:sp>
            <p:nvSpPr>
              <p:cNvPr id="340" name="Freeform 31"/>
              <p:cNvSpPr/>
              <p:nvPr/>
            </p:nvSpPr>
            <p:spPr>
              <a:xfrm>
                <a:off x="1913040" y="6985440"/>
                <a:ext cx="1192320" cy="889200"/>
              </a:xfrm>
              <a:custGeom>
                <a:avLst/>
                <a:gdLst>
                  <a:gd name="textAreaLeft" fmla="*/ 0 w 1192320"/>
                  <a:gd name="textAreaRight" fmla="*/ 1193040 w 1192320"/>
                  <a:gd name="textAreaTop" fmla="*/ 0 h 889200"/>
                  <a:gd name="textAreaBottom" fmla="*/ 889920 h 889200"/>
                </a:gdLst>
                <a:ahLst/>
                <a:cxnLst/>
                <a:rect l="textAreaLeft" t="textAreaTop" r="textAreaRight" b="textAreaBottom"/>
                <a:pathLst>
                  <a:path w="360499" h="268890">
                    <a:moveTo>
                      <a:pt x="0" y="0"/>
                    </a:moveTo>
                    <a:lnTo>
                      <a:pt x="360499" y="0"/>
                    </a:lnTo>
                    <a:lnTo>
                      <a:pt x="360499" y="268890"/>
                    </a:lnTo>
                    <a:lnTo>
                      <a:pt x="0" y="268890"/>
                    </a:ln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41" name="TextBox 32"/>
              <p:cNvSpPr/>
              <p:nvPr/>
            </p:nvSpPr>
            <p:spPr>
              <a:xfrm>
                <a:off x="1913040" y="6859440"/>
                <a:ext cx="1192320" cy="101520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sp>
          <p:nvSpPr>
            <p:cNvPr id="342" name="TextBox 33"/>
            <p:cNvSpPr/>
            <p:nvPr/>
          </p:nvSpPr>
          <p:spPr>
            <a:xfrm>
              <a:off x="1913040" y="7059240"/>
              <a:ext cx="1192320" cy="738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5817"/>
                </a:lnSpc>
              </a:pPr>
              <a:r>
                <a:rPr lang="en-US" sz="4160" b="1" strike="noStrike" spc="-1">
                  <a:solidFill>
                    <a:srgbClr val="FBFBFC"/>
                  </a:solidFill>
                  <a:latin typeface="Montserrat Bold"/>
                  <a:ea typeface="Montserrat Bold"/>
                </a:rPr>
                <a:t>06</a:t>
              </a:r>
              <a:endParaRPr lang="en-US" sz="4160" b="0" strike="noStrike" spc="-1">
                <a:solidFill>
                  <a:srgbClr val="000000"/>
                </a:solidFill>
                <a:latin typeface="Arial"/>
              </a:endParaRPr>
            </a:p>
          </p:txBody>
        </p:sp>
      </p:grpSp>
      <p:sp>
        <p:nvSpPr>
          <p:cNvPr id="343" name="Freeform 34"/>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344" name="TextBox 35"/>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
        <p:nvSpPr>
          <p:cNvPr id="345" name="TextBox 36"/>
          <p:cNvSpPr/>
          <p:nvPr/>
        </p:nvSpPr>
        <p:spPr>
          <a:xfrm>
            <a:off x="3391920" y="7061760"/>
            <a:ext cx="445644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Secteur public : </a:t>
            </a:r>
            <a:endParaRPr lang="en-US" sz="4230" b="0" strike="noStrike" spc="-1">
              <a:solidFill>
                <a:srgbClr val="000000"/>
              </a:solidFill>
              <a:latin typeface="Arial"/>
            </a:endParaRPr>
          </a:p>
        </p:txBody>
      </p:sp>
      <p:sp>
        <p:nvSpPr>
          <p:cNvPr id="346" name="TextBox 37"/>
          <p:cNvSpPr/>
          <p:nvPr/>
        </p:nvSpPr>
        <p:spPr>
          <a:xfrm>
            <a:off x="7560360" y="5025960"/>
            <a:ext cx="9698400" cy="552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Évaluation automatisée des dommages.</a:t>
            </a:r>
            <a:endParaRPr lang="en-US" sz="3110" b="0" strike="noStrike" spc="-1">
              <a:solidFill>
                <a:srgbClr val="000000"/>
              </a:solidFill>
              <a:latin typeface="Arial"/>
            </a:endParaRPr>
          </a:p>
        </p:txBody>
      </p:sp>
      <p:sp>
        <p:nvSpPr>
          <p:cNvPr id="347" name="TextBox 38"/>
          <p:cNvSpPr/>
          <p:nvPr/>
        </p:nvSpPr>
        <p:spPr>
          <a:xfrm>
            <a:off x="8134560" y="7041960"/>
            <a:ext cx="7056000" cy="552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354"/>
              </a:lnSpc>
            </a:pPr>
            <a:r>
              <a:rPr lang="en-US" sz="3110" b="1" strike="noStrike" spc="-1">
                <a:solidFill>
                  <a:srgbClr val="000000"/>
                </a:solidFill>
                <a:latin typeface="Montserrat Bold"/>
                <a:ea typeface="Montserrat Bold"/>
              </a:rPr>
              <a:t>Gestion des files d’attente.</a:t>
            </a:r>
            <a:endParaRPr lang="en-US" sz="311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repl">
                                        <p:cTn id="7" dur="500" fill="hold"/>
                                        <p:tgtEl>
                                          <p:spTgt spid="324"/>
                                        </p:tgtEl>
                                        <p:attrNameLst>
                                          <p:attrName>ppt_x</p:attrName>
                                        </p:attrNameLst>
                                      </p:cBhvr>
                                      <p:tavLst>
                                        <p:tav tm="0">
                                          <p:val>
                                            <p:strVal val="#ppt_x"/>
                                          </p:val>
                                        </p:tav>
                                        <p:tav tm="100000">
                                          <p:val>
                                            <p:strVal val="#ppt_x"/>
                                          </p:val>
                                        </p:tav>
                                      </p:tavLst>
                                    </p:anim>
                                    <p:anim calcmode="lin" valueType="num">
                                      <p:cBhvr additive="repl">
                                        <p:cTn id="8" dur="500" fill="hold"/>
                                        <p:tgtEl>
                                          <p:spTgt spid="3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6"/>
                                        </p:tgtEl>
                                        <p:attrNameLst>
                                          <p:attrName>style.visibility</p:attrName>
                                        </p:attrNameLst>
                                      </p:cBhvr>
                                      <p:to>
                                        <p:strVal val="visible"/>
                                      </p:to>
                                    </p:set>
                                    <p:anim calcmode="lin" valueType="num">
                                      <p:cBhvr additive="repl">
                                        <p:cTn id="11" dur="500" fill="hold"/>
                                        <p:tgtEl>
                                          <p:spTgt spid="326"/>
                                        </p:tgtEl>
                                        <p:attrNameLst>
                                          <p:attrName>ppt_x</p:attrName>
                                        </p:attrNameLst>
                                      </p:cBhvr>
                                      <p:tavLst>
                                        <p:tav tm="0">
                                          <p:val>
                                            <p:strVal val="#ppt_x"/>
                                          </p:val>
                                        </p:tav>
                                        <p:tav tm="100000">
                                          <p:val>
                                            <p:strVal val="#ppt_x"/>
                                          </p:val>
                                        </p:tav>
                                      </p:tavLst>
                                    </p:anim>
                                    <p:anim calcmode="lin" valueType="num">
                                      <p:cBhvr additive="repl">
                                        <p:cTn id="12" dur="500" fill="hold"/>
                                        <p:tgtEl>
                                          <p:spTgt spid="3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7"/>
                                        </p:tgtEl>
                                        <p:attrNameLst>
                                          <p:attrName>style.visibility</p:attrName>
                                        </p:attrNameLst>
                                      </p:cBhvr>
                                      <p:to>
                                        <p:strVal val="visible"/>
                                      </p:to>
                                    </p:set>
                                    <p:anim calcmode="lin" valueType="num">
                                      <p:cBhvr additive="repl">
                                        <p:cTn id="15" dur="500" fill="hold"/>
                                        <p:tgtEl>
                                          <p:spTgt spid="327"/>
                                        </p:tgtEl>
                                        <p:attrNameLst>
                                          <p:attrName>ppt_x</p:attrName>
                                        </p:attrNameLst>
                                      </p:cBhvr>
                                      <p:tavLst>
                                        <p:tav tm="0">
                                          <p:val>
                                            <p:strVal val="#ppt_x"/>
                                          </p:val>
                                        </p:tav>
                                        <p:tav tm="100000">
                                          <p:val>
                                            <p:strVal val="#ppt_x"/>
                                          </p:val>
                                        </p:tav>
                                      </p:tavLst>
                                    </p:anim>
                                    <p:anim calcmode="lin" valueType="num">
                                      <p:cBhvr additive="repl">
                                        <p:cTn id="16" dur="500" fill="hold"/>
                                        <p:tgtEl>
                                          <p:spTgt spid="3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3"/>
                                        </p:tgtEl>
                                        <p:attrNameLst>
                                          <p:attrName>style.visibility</p:attrName>
                                        </p:attrNameLst>
                                      </p:cBhvr>
                                      <p:to>
                                        <p:strVal val="visible"/>
                                      </p:to>
                                    </p:set>
                                    <p:anim calcmode="lin" valueType="num">
                                      <p:cBhvr additive="repl">
                                        <p:cTn id="19" dur="500" fill="hold"/>
                                        <p:tgtEl>
                                          <p:spTgt spid="333"/>
                                        </p:tgtEl>
                                        <p:attrNameLst>
                                          <p:attrName>ppt_x</p:attrName>
                                        </p:attrNameLst>
                                      </p:cBhvr>
                                      <p:tavLst>
                                        <p:tav tm="0">
                                          <p:val>
                                            <p:strVal val="#ppt_x"/>
                                          </p:val>
                                        </p:tav>
                                        <p:tav tm="100000">
                                          <p:val>
                                            <p:strVal val="#ppt_x"/>
                                          </p:val>
                                        </p:tav>
                                      </p:tavLst>
                                    </p:anim>
                                    <p:anim calcmode="lin" valueType="num">
                                      <p:cBhvr additive="repl">
                                        <p:cTn id="20" dur="500" fill="hold"/>
                                        <p:tgtEl>
                                          <p:spTgt spid="33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8"/>
                                        </p:tgtEl>
                                        <p:attrNameLst>
                                          <p:attrName>style.visibility</p:attrName>
                                        </p:attrNameLst>
                                      </p:cBhvr>
                                      <p:to>
                                        <p:strVal val="visible"/>
                                      </p:to>
                                    </p:set>
                                    <p:anim calcmode="lin" valueType="num">
                                      <p:cBhvr additive="repl">
                                        <p:cTn id="23" dur="500" fill="hold"/>
                                        <p:tgtEl>
                                          <p:spTgt spid="338"/>
                                        </p:tgtEl>
                                        <p:attrNameLst>
                                          <p:attrName>ppt_x</p:attrName>
                                        </p:attrNameLst>
                                      </p:cBhvr>
                                      <p:tavLst>
                                        <p:tav tm="0">
                                          <p:val>
                                            <p:strVal val="#ppt_x"/>
                                          </p:val>
                                        </p:tav>
                                        <p:tav tm="100000">
                                          <p:val>
                                            <p:strVal val="#ppt_x"/>
                                          </p:val>
                                        </p:tav>
                                      </p:tavLst>
                                    </p:anim>
                                    <p:anim calcmode="lin" valueType="num">
                                      <p:cBhvr additive="repl">
                                        <p:cTn id="24" dur="500" fill="hold"/>
                                        <p:tgtEl>
                                          <p:spTgt spid="33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45"/>
                                        </p:tgtEl>
                                        <p:attrNameLst>
                                          <p:attrName>style.visibility</p:attrName>
                                        </p:attrNameLst>
                                      </p:cBhvr>
                                      <p:to>
                                        <p:strVal val="visible"/>
                                      </p:to>
                                    </p:set>
                                    <p:anim calcmode="lin" valueType="num">
                                      <p:cBhvr additive="repl">
                                        <p:cTn id="27" dur="500" fill="hold"/>
                                        <p:tgtEl>
                                          <p:spTgt spid="345"/>
                                        </p:tgtEl>
                                        <p:attrNameLst>
                                          <p:attrName>ppt_x</p:attrName>
                                        </p:attrNameLst>
                                      </p:cBhvr>
                                      <p:tavLst>
                                        <p:tav tm="0">
                                          <p:val>
                                            <p:strVal val="#ppt_x"/>
                                          </p:val>
                                        </p:tav>
                                        <p:tav tm="100000">
                                          <p:val>
                                            <p:strVal val="#ppt_x"/>
                                          </p:val>
                                        </p:tav>
                                      </p:tavLst>
                                    </p:anim>
                                    <p:anim calcmode="lin" valueType="num">
                                      <p:cBhvr additive="repl">
                                        <p:cTn id="28" dur="500" fill="hold"/>
                                        <p:tgtEl>
                                          <p:spTgt spid="34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46"/>
                                        </p:tgtEl>
                                        <p:attrNameLst>
                                          <p:attrName>style.visibility</p:attrName>
                                        </p:attrNameLst>
                                      </p:cBhvr>
                                      <p:to>
                                        <p:strVal val="visible"/>
                                      </p:to>
                                    </p:set>
                                    <p:anim calcmode="lin" valueType="num">
                                      <p:cBhvr additive="repl">
                                        <p:cTn id="31" dur="500" fill="hold"/>
                                        <p:tgtEl>
                                          <p:spTgt spid="346"/>
                                        </p:tgtEl>
                                        <p:attrNameLst>
                                          <p:attrName>ppt_x</p:attrName>
                                        </p:attrNameLst>
                                      </p:cBhvr>
                                      <p:tavLst>
                                        <p:tav tm="0">
                                          <p:val>
                                            <p:strVal val="#ppt_x"/>
                                          </p:val>
                                        </p:tav>
                                        <p:tav tm="100000">
                                          <p:val>
                                            <p:strVal val="#ppt_x"/>
                                          </p:val>
                                        </p:tav>
                                      </p:tavLst>
                                    </p:anim>
                                    <p:anim calcmode="lin" valueType="num">
                                      <p:cBhvr additive="repl">
                                        <p:cTn id="32" dur="500" fill="hold"/>
                                        <p:tgtEl>
                                          <p:spTgt spid="3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7"/>
                                        </p:tgtEl>
                                        <p:attrNameLst>
                                          <p:attrName>style.visibility</p:attrName>
                                        </p:attrNameLst>
                                      </p:cBhvr>
                                      <p:to>
                                        <p:strVal val="visible"/>
                                      </p:to>
                                    </p:set>
                                    <p:anim calcmode="lin" valueType="num">
                                      <p:cBhvr additive="repl">
                                        <p:cTn id="35" dur="500" fill="hold"/>
                                        <p:tgtEl>
                                          <p:spTgt spid="347"/>
                                        </p:tgtEl>
                                        <p:attrNameLst>
                                          <p:attrName>ppt_x</p:attrName>
                                        </p:attrNameLst>
                                      </p:cBhvr>
                                      <p:tavLst>
                                        <p:tav tm="0">
                                          <p:val>
                                            <p:strVal val="#ppt_x"/>
                                          </p:val>
                                        </p:tav>
                                        <p:tav tm="100000">
                                          <p:val>
                                            <p:strVal val="#ppt_x"/>
                                          </p:val>
                                        </p:tav>
                                      </p:tavLst>
                                    </p:anim>
                                    <p:anim calcmode="lin" valueType="num">
                                      <p:cBhvr additive="repl">
                                        <p:cTn id="36" dur="500" fill="hold"/>
                                        <p:tgtEl>
                                          <p:spTgt spid="3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28"/>
                                        </p:tgtEl>
                                        <p:attrNameLst>
                                          <p:attrName>style.visibility</p:attrName>
                                        </p:attrNameLst>
                                      </p:cBhvr>
                                      <p:to>
                                        <p:strVal val="visible"/>
                                      </p:to>
                                    </p:set>
                                    <p:anim calcmode="lin" valueType="num">
                                      <p:cBhvr additive="repl">
                                        <p:cTn id="39" dur="500" fill="hold"/>
                                        <p:tgtEl>
                                          <p:spTgt spid="328"/>
                                        </p:tgtEl>
                                        <p:attrNameLst>
                                          <p:attrName>ppt_x</p:attrName>
                                        </p:attrNameLst>
                                      </p:cBhvr>
                                      <p:tavLst>
                                        <p:tav tm="0">
                                          <p:val>
                                            <p:strVal val="#ppt_x"/>
                                          </p:val>
                                        </p:tav>
                                        <p:tav tm="100000">
                                          <p:val>
                                            <p:strVal val="#ppt_x"/>
                                          </p:val>
                                        </p:tav>
                                      </p:tavLst>
                                    </p:anim>
                                    <p:anim calcmode="lin" valueType="num">
                                      <p:cBhvr additive="repl">
                                        <p:cTn id="40" dur="500" fill="hold"/>
                                        <p:tgtEl>
                                          <p:spTgt spid="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Group 5"/>
          <p:cNvGrpSpPr/>
          <p:nvPr/>
        </p:nvGrpSpPr>
        <p:grpSpPr>
          <a:xfrm>
            <a:off x="2929320" y="3994560"/>
            <a:ext cx="1708200" cy="1708200"/>
            <a:chOff x="2929320" y="3994560"/>
            <a:chExt cx="1708200" cy="1708200"/>
          </a:xfrm>
        </p:grpSpPr>
        <p:sp>
          <p:nvSpPr>
            <p:cNvPr id="349" name="Freeform 6"/>
            <p:cNvSpPr/>
            <p:nvPr/>
          </p:nvSpPr>
          <p:spPr>
            <a:xfrm>
              <a:off x="292932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350" name="Group 7"/>
          <p:cNvGrpSpPr/>
          <p:nvPr/>
        </p:nvGrpSpPr>
        <p:grpSpPr>
          <a:xfrm>
            <a:off x="13962960" y="3994560"/>
            <a:ext cx="1708200" cy="1708200"/>
            <a:chOff x="13962960" y="3994560"/>
            <a:chExt cx="1708200" cy="1708200"/>
          </a:xfrm>
        </p:grpSpPr>
        <p:sp>
          <p:nvSpPr>
            <p:cNvPr id="351" name="Freeform 8"/>
            <p:cNvSpPr/>
            <p:nvPr/>
          </p:nvSpPr>
          <p:spPr>
            <a:xfrm>
              <a:off x="1396296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352" name="Group 9"/>
          <p:cNvGrpSpPr/>
          <p:nvPr/>
        </p:nvGrpSpPr>
        <p:grpSpPr>
          <a:xfrm>
            <a:off x="8289360" y="3994560"/>
            <a:ext cx="1708200" cy="1708200"/>
            <a:chOff x="8289360" y="3994560"/>
            <a:chExt cx="1708200" cy="1708200"/>
          </a:xfrm>
        </p:grpSpPr>
        <p:sp>
          <p:nvSpPr>
            <p:cNvPr id="353" name="Freeform 10"/>
            <p:cNvSpPr/>
            <p:nvPr/>
          </p:nvSpPr>
          <p:spPr>
            <a:xfrm>
              <a:off x="828936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sp>
        <p:nvSpPr>
          <p:cNvPr id="354" name="TextBox 11"/>
          <p:cNvSpPr/>
          <p:nvPr/>
        </p:nvSpPr>
        <p:spPr>
          <a:xfrm>
            <a:off x="6598440" y="3306600"/>
            <a:ext cx="550944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Reconnaissance faciale </a:t>
            </a:r>
            <a:endParaRPr lang="en-US" sz="3170" b="0" strike="noStrike" spc="-1">
              <a:solidFill>
                <a:srgbClr val="000000"/>
              </a:solidFill>
              <a:latin typeface="Arial"/>
            </a:endParaRPr>
          </a:p>
        </p:txBody>
      </p:sp>
      <p:sp>
        <p:nvSpPr>
          <p:cNvPr id="355" name="TextBox 12"/>
          <p:cNvSpPr/>
          <p:nvPr/>
        </p:nvSpPr>
        <p:spPr>
          <a:xfrm>
            <a:off x="904680" y="3306600"/>
            <a:ext cx="519084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Surveillance &amp; Sécurité</a:t>
            </a:r>
            <a:endParaRPr lang="en-US" sz="3170" b="0" strike="noStrike" spc="-1">
              <a:solidFill>
                <a:srgbClr val="000000"/>
              </a:solidFill>
              <a:latin typeface="Arial"/>
            </a:endParaRPr>
          </a:p>
        </p:txBody>
      </p:sp>
      <p:sp>
        <p:nvSpPr>
          <p:cNvPr id="356" name="TextBox 13"/>
          <p:cNvSpPr/>
          <p:nvPr/>
        </p:nvSpPr>
        <p:spPr>
          <a:xfrm>
            <a:off x="11899080" y="3306600"/>
            <a:ext cx="550944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Médecine</a:t>
            </a:r>
            <a:endParaRPr lang="en-US" sz="3170" b="0" strike="noStrike" spc="-1">
              <a:solidFill>
                <a:srgbClr val="000000"/>
              </a:solidFill>
              <a:latin typeface="Arial"/>
            </a:endParaRPr>
          </a:p>
        </p:txBody>
      </p:sp>
      <p:sp>
        <p:nvSpPr>
          <p:cNvPr id="357" name="TextBox 14"/>
          <p:cNvSpPr/>
          <p:nvPr/>
        </p:nvSpPr>
        <p:spPr>
          <a:xfrm>
            <a:off x="1337760" y="6048360"/>
            <a:ext cx="4890960" cy="1442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 Détection automatique d’intrusions ou d’activités suspectes</a:t>
            </a:r>
            <a:endParaRPr lang="en-US" sz="2700" b="0" strike="noStrike" spc="-1">
              <a:solidFill>
                <a:srgbClr val="000000"/>
              </a:solidFill>
              <a:latin typeface="Arial"/>
            </a:endParaRPr>
          </a:p>
        </p:txBody>
      </p:sp>
      <p:sp>
        <p:nvSpPr>
          <p:cNvPr id="358" name="TextBox 15"/>
          <p:cNvSpPr/>
          <p:nvPr/>
        </p:nvSpPr>
        <p:spPr>
          <a:xfrm>
            <a:off x="6698160" y="6229440"/>
            <a:ext cx="4890960" cy="1442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Identification des individus (utilisé dans la sécurité ou les smartphones).</a:t>
            </a:r>
            <a:endParaRPr lang="en-US" sz="2700" b="0" strike="noStrike" spc="-1">
              <a:solidFill>
                <a:srgbClr val="000000"/>
              </a:solidFill>
              <a:latin typeface="Arial"/>
            </a:endParaRPr>
          </a:p>
        </p:txBody>
      </p:sp>
      <p:sp>
        <p:nvSpPr>
          <p:cNvPr id="359" name="TextBox 16"/>
          <p:cNvSpPr/>
          <p:nvPr/>
        </p:nvSpPr>
        <p:spPr>
          <a:xfrm>
            <a:off x="12208320" y="6229440"/>
            <a:ext cx="4890960" cy="961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Analyse des radiographies et dépistage de maladies.</a:t>
            </a:r>
            <a:endParaRPr lang="en-US" sz="2700" b="0" strike="noStrike" spc="-1">
              <a:solidFill>
                <a:srgbClr val="000000"/>
              </a:solidFill>
              <a:latin typeface="Arial"/>
            </a:endParaRPr>
          </a:p>
        </p:txBody>
      </p:sp>
      <p:grpSp>
        <p:nvGrpSpPr>
          <p:cNvPr id="360" name="Group 17"/>
          <p:cNvGrpSpPr/>
          <p:nvPr/>
        </p:nvGrpSpPr>
        <p:grpSpPr>
          <a:xfrm>
            <a:off x="15552720" y="557640"/>
            <a:ext cx="1140480" cy="470520"/>
            <a:chOff x="15552720" y="557640"/>
            <a:chExt cx="1140480" cy="470520"/>
          </a:xfrm>
        </p:grpSpPr>
        <p:grpSp>
          <p:nvGrpSpPr>
            <p:cNvPr id="361" name="Group 18"/>
            <p:cNvGrpSpPr/>
            <p:nvPr/>
          </p:nvGrpSpPr>
          <p:grpSpPr>
            <a:xfrm>
              <a:off x="15552720" y="557640"/>
              <a:ext cx="470520" cy="470520"/>
              <a:chOff x="15552720" y="557640"/>
              <a:chExt cx="470520" cy="470520"/>
            </a:xfrm>
          </p:grpSpPr>
          <p:sp>
            <p:nvSpPr>
              <p:cNvPr id="362" name="Freeform 19"/>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63" name="TextBox 20"/>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64" name="Group 21"/>
            <p:cNvGrpSpPr/>
            <p:nvPr/>
          </p:nvGrpSpPr>
          <p:grpSpPr>
            <a:xfrm>
              <a:off x="15776280" y="557640"/>
              <a:ext cx="470520" cy="470520"/>
              <a:chOff x="15776280" y="557640"/>
              <a:chExt cx="470520" cy="470520"/>
            </a:xfrm>
          </p:grpSpPr>
          <p:sp>
            <p:nvSpPr>
              <p:cNvPr id="365" name="Freeform 22"/>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66" name="TextBox 23"/>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67" name="Group 24"/>
            <p:cNvGrpSpPr/>
            <p:nvPr/>
          </p:nvGrpSpPr>
          <p:grpSpPr>
            <a:xfrm>
              <a:off x="15999480" y="557640"/>
              <a:ext cx="470520" cy="470520"/>
              <a:chOff x="15999480" y="557640"/>
              <a:chExt cx="470520" cy="470520"/>
            </a:xfrm>
          </p:grpSpPr>
          <p:sp>
            <p:nvSpPr>
              <p:cNvPr id="368" name="Freeform 25"/>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69" name="TextBox 26"/>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70" name="Group 27"/>
            <p:cNvGrpSpPr/>
            <p:nvPr/>
          </p:nvGrpSpPr>
          <p:grpSpPr>
            <a:xfrm>
              <a:off x="16222680" y="557640"/>
              <a:ext cx="470520" cy="470520"/>
              <a:chOff x="16222680" y="557640"/>
              <a:chExt cx="470520" cy="470520"/>
            </a:xfrm>
          </p:grpSpPr>
          <p:sp>
            <p:nvSpPr>
              <p:cNvPr id="371" name="Freeform 28"/>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72" name="TextBox 29"/>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373" name="TextBox 30"/>
          <p:cNvSpPr/>
          <p:nvPr/>
        </p:nvSpPr>
        <p:spPr>
          <a:xfrm>
            <a:off x="5538960" y="1474200"/>
            <a:ext cx="91443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La Computer vision en action </a:t>
            </a:r>
            <a:endParaRPr lang="en-US" sz="4230" b="0" strike="noStrike" spc="-1">
              <a:solidFill>
                <a:srgbClr val="000000"/>
              </a:solidFill>
              <a:latin typeface="Arial"/>
            </a:endParaRPr>
          </a:p>
        </p:txBody>
      </p:sp>
      <p:sp>
        <p:nvSpPr>
          <p:cNvPr id="374" name="Freeform 31"/>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375" name="TextBox 32"/>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repl">
                                        <p:cTn id="7" dur="500" fill="hold"/>
                                        <p:tgtEl>
                                          <p:spTgt spid="348"/>
                                        </p:tgtEl>
                                        <p:attrNameLst>
                                          <p:attrName>ppt_x</p:attrName>
                                        </p:attrNameLst>
                                      </p:cBhvr>
                                      <p:tavLst>
                                        <p:tav tm="0">
                                          <p:val>
                                            <p:strVal val="0-#ppt_w/2"/>
                                          </p:val>
                                        </p:tav>
                                        <p:tav tm="100000">
                                          <p:val>
                                            <p:strVal val="#ppt_x"/>
                                          </p:val>
                                        </p:tav>
                                      </p:tavLst>
                                    </p:anim>
                                    <p:anim calcmode="lin" valueType="num">
                                      <p:cBhvr additive="repl">
                                        <p:cTn id="8" dur="500" fill="hold"/>
                                        <p:tgtEl>
                                          <p:spTgt spid="34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7"/>
                                        </p:tgtEl>
                                        <p:attrNameLst>
                                          <p:attrName>style.visibility</p:attrName>
                                        </p:attrNameLst>
                                      </p:cBhvr>
                                      <p:to>
                                        <p:strVal val="visible"/>
                                      </p:to>
                                    </p:set>
                                    <p:anim calcmode="lin" valueType="num">
                                      <p:cBhvr additive="repl">
                                        <p:cTn id="11" dur="500" fill="hold"/>
                                        <p:tgtEl>
                                          <p:spTgt spid="357"/>
                                        </p:tgtEl>
                                        <p:attrNameLst>
                                          <p:attrName>ppt_x</p:attrName>
                                        </p:attrNameLst>
                                      </p:cBhvr>
                                      <p:tavLst>
                                        <p:tav tm="0">
                                          <p:val>
                                            <p:strVal val="0-#ppt_w/2"/>
                                          </p:val>
                                        </p:tav>
                                        <p:tav tm="100000">
                                          <p:val>
                                            <p:strVal val="#ppt_x"/>
                                          </p:val>
                                        </p:tav>
                                      </p:tavLst>
                                    </p:anim>
                                    <p:anim calcmode="lin" valueType="num">
                                      <p:cBhvr additive="repl">
                                        <p:cTn id="12" dur="500" fill="hold"/>
                                        <p:tgtEl>
                                          <p:spTgt spid="35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55"/>
                                        </p:tgtEl>
                                        <p:attrNameLst>
                                          <p:attrName>style.visibility</p:attrName>
                                        </p:attrNameLst>
                                      </p:cBhvr>
                                      <p:to>
                                        <p:strVal val="visible"/>
                                      </p:to>
                                    </p:set>
                                    <p:anim calcmode="lin" valueType="num">
                                      <p:cBhvr additive="repl">
                                        <p:cTn id="15" dur="500" fill="hold"/>
                                        <p:tgtEl>
                                          <p:spTgt spid="355"/>
                                        </p:tgtEl>
                                        <p:attrNameLst>
                                          <p:attrName>ppt_x</p:attrName>
                                        </p:attrNameLst>
                                      </p:cBhvr>
                                      <p:tavLst>
                                        <p:tav tm="0">
                                          <p:val>
                                            <p:strVal val="0-#ppt_w/2"/>
                                          </p:val>
                                        </p:tav>
                                        <p:tav tm="100000">
                                          <p:val>
                                            <p:strVal val="#ppt_x"/>
                                          </p:val>
                                        </p:tav>
                                      </p:tavLst>
                                    </p:anim>
                                    <p:anim calcmode="lin" valueType="num">
                                      <p:cBhvr additive="repl">
                                        <p:cTn id="16" dur="500" fill="hold"/>
                                        <p:tgtEl>
                                          <p:spTgt spid="35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fill="hold" nodeType="clickEffect">
                                  <p:stCondLst>
                                    <p:cond delay="0"/>
                                  </p:stCondLst>
                                  <p:childTnLst>
                                    <p:set>
                                      <p:cBhvr>
                                        <p:cTn id="20" dur="1" fill="hold">
                                          <p:stCondLst>
                                            <p:cond delay="0"/>
                                          </p:stCondLst>
                                        </p:cTn>
                                        <p:tgtEl>
                                          <p:spTgt spid="352"/>
                                        </p:tgtEl>
                                        <p:attrNameLst>
                                          <p:attrName>style.visibility</p:attrName>
                                        </p:attrNameLst>
                                      </p:cBhvr>
                                      <p:to>
                                        <p:strVal val="visible"/>
                                      </p:to>
                                    </p:set>
                                    <p:animEffect transition="in" filter="fade">
                                      <p:cBhvr additive="repl">
                                        <p:cTn id="21" dur="1000"/>
                                        <p:tgtEl>
                                          <p:spTgt spid="352"/>
                                        </p:tgtEl>
                                      </p:cBhvr>
                                    </p:animEffect>
                                    <p:anim calcmode="lin" valueType="num">
                                      <p:cBhvr additive="repl">
                                        <p:cTn id="22" dur="1000" fill="hold"/>
                                        <p:tgtEl>
                                          <p:spTgt spid="352"/>
                                        </p:tgtEl>
                                        <p:attrNameLst>
                                          <p:attrName>ppt_x</p:attrName>
                                        </p:attrNameLst>
                                      </p:cBhvr>
                                      <p:tavLst>
                                        <p:tav tm="0">
                                          <p:val>
                                            <p:strVal val="#ppt_x"/>
                                          </p:val>
                                        </p:tav>
                                        <p:tav tm="100000">
                                          <p:val>
                                            <p:strVal val="#ppt_x"/>
                                          </p:val>
                                        </p:tav>
                                      </p:tavLst>
                                    </p:anim>
                                    <p:anim calcmode="lin" valueType="num">
                                      <p:cBhvr additive="repl">
                                        <p:cTn id="23" dur="1000" fill="hold"/>
                                        <p:tgtEl>
                                          <p:spTgt spid="352"/>
                                        </p:tgtEl>
                                        <p:attrNameLst>
                                          <p:attrName>ppt_y</p:attrName>
                                        </p:attrNameLst>
                                      </p:cBhvr>
                                      <p:tavLst>
                                        <p:tav tm="0">
                                          <p:val>
                                            <p:strVal val="#ppt_y+.1"/>
                                          </p:val>
                                        </p:tav>
                                        <p:tav tm="100000">
                                          <p:val>
                                            <p:strVal val="#ppt_y"/>
                                          </p:val>
                                        </p:tav>
                                      </p:tavLst>
                                    </p:anim>
                                  </p:childTnLst>
                                </p:cTn>
                              </p:par>
                              <p:par>
                                <p:cTn id="24" presetID="42" presetClass="entr" fill="hold" nodeType="withEffect">
                                  <p:stCondLst>
                                    <p:cond delay="0"/>
                                  </p:stCondLst>
                                  <p:childTnLst>
                                    <p:set>
                                      <p:cBhvr>
                                        <p:cTn id="25" dur="1" fill="hold">
                                          <p:stCondLst>
                                            <p:cond delay="0"/>
                                          </p:stCondLst>
                                        </p:cTn>
                                        <p:tgtEl>
                                          <p:spTgt spid="354"/>
                                        </p:tgtEl>
                                        <p:attrNameLst>
                                          <p:attrName>style.visibility</p:attrName>
                                        </p:attrNameLst>
                                      </p:cBhvr>
                                      <p:to>
                                        <p:strVal val="visible"/>
                                      </p:to>
                                    </p:set>
                                    <p:animEffect transition="in" filter="fade">
                                      <p:cBhvr additive="repl">
                                        <p:cTn id="26" dur="1000"/>
                                        <p:tgtEl>
                                          <p:spTgt spid="354"/>
                                        </p:tgtEl>
                                      </p:cBhvr>
                                    </p:animEffect>
                                    <p:anim calcmode="lin" valueType="num">
                                      <p:cBhvr additive="repl">
                                        <p:cTn id="27" dur="1000" fill="hold"/>
                                        <p:tgtEl>
                                          <p:spTgt spid="354"/>
                                        </p:tgtEl>
                                        <p:attrNameLst>
                                          <p:attrName>ppt_x</p:attrName>
                                        </p:attrNameLst>
                                      </p:cBhvr>
                                      <p:tavLst>
                                        <p:tav tm="0">
                                          <p:val>
                                            <p:strVal val="#ppt_x"/>
                                          </p:val>
                                        </p:tav>
                                        <p:tav tm="100000">
                                          <p:val>
                                            <p:strVal val="#ppt_x"/>
                                          </p:val>
                                        </p:tav>
                                      </p:tavLst>
                                    </p:anim>
                                    <p:anim calcmode="lin" valueType="num">
                                      <p:cBhvr additive="repl">
                                        <p:cTn id="28" dur="1000" fill="hold"/>
                                        <p:tgtEl>
                                          <p:spTgt spid="354"/>
                                        </p:tgtEl>
                                        <p:attrNameLst>
                                          <p:attrName>ppt_y</p:attrName>
                                        </p:attrNameLst>
                                      </p:cBhvr>
                                      <p:tavLst>
                                        <p:tav tm="0">
                                          <p:val>
                                            <p:strVal val="#ppt_y+.1"/>
                                          </p:val>
                                        </p:tav>
                                        <p:tav tm="100000">
                                          <p:val>
                                            <p:strVal val="#ppt_y"/>
                                          </p:val>
                                        </p:tav>
                                      </p:tavLst>
                                    </p:anim>
                                  </p:childTnLst>
                                </p:cTn>
                              </p:par>
                              <p:par>
                                <p:cTn id="29" presetID="42" presetClass="entr" fill="hold" nodeType="withEffect">
                                  <p:stCondLst>
                                    <p:cond delay="0"/>
                                  </p:stCondLst>
                                  <p:childTnLst>
                                    <p:set>
                                      <p:cBhvr>
                                        <p:cTn id="30" dur="1" fill="hold">
                                          <p:stCondLst>
                                            <p:cond delay="0"/>
                                          </p:stCondLst>
                                        </p:cTn>
                                        <p:tgtEl>
                                          <p:spTgt spid="358"/>
                                        </p:tgtEl>
                                        <p:attrNameLst>
                                          <p:attrName>style.visibility</p:attrName>
                                        </p:attrNameLst>
                                      </p:cBhvr>
                                      <p:to>
                                        <p:strVal val="visible"/>
                                      </p:to>
                                    </p:set>
                                    <p:animEffect transition="in" filter="fade">
                                      <p:cBhvr additive="repl">
                                        <p:cTn id="31" dur="1000"/>
                                        <p:tgtEl>
                                          <p:spTgt spid="358"/>
                                        </p:tgtEl>
                                      </p:cBhvr>
                                    </p:animEffect>
                                    <p:anim calcmode="lin" valueType="num">
                                      <p:cBhvr additive="repl">
                                        <p:cTn id="32" dur="1000" fill="hold"/>
                                        <p:tgtEl>
                                          <p:spTgt spid="358"/>
                                        </p:tgtEl>
                                        <p:attrNameLst>
                                          <p:attrName>ppt_x</p:attrName>
                                        </p:attrNameLst>
                                      </p:cBhvr>
                                      <p:tavLst>
                                        <p:tav tm="0">
                                          <p:val>
                                            <p:strVal val="#ppt_x"/>
                                          </p:val>
                                        </p:tav>
                                        <p:tav tm="100000">
                                          <p:val>
                                            <p:strVal val="#ppt_x"/>
                                          </p:val>
                                        </p:tav>
                                      </p:tavLst>
                                    </p:anim>
                                    <p:anim calcmode="lin" valueType="num">
                                      <p:cBhvr additive="repl">
                                        <p:cTn id="33"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359"/>
                                        </p:tgtEl>
                                        <p:attrNameLst>
                                          <p:attrName>style.visibility</p:attrName>
                                        </p:attrNameLst>
                                      </p:cBhvr>
                                      <p:to>
                                        <p:strVal val="visible"/>
                                      </p:to>
                                    </p:set>
                                    <p:anim calcmode="lin" valueType="num">
                                      <p:cBhvr additive="repl">
                                        <p:cTn id="38" dur="500" fill="hold"/>
                                        <p:tgtEl>
                                          <p:spTgt spid="359"/>
                                        </p:tgtEl>
                                        <p:attrNameLst>
                                          <p:attrName>ppt_x</p:attrName>
                                        </p:attrNameLst>
                                      </p:cBhvr>
                                      <p:tavLst>
                                        <p:tav tm="0">
                                          <p:val>
                                            <p:strVal val="1+#ppt_w/2"/>
                                          </p:val>
                                        </p:tav>
                                        <p:tav tm="100000">
                                          <p:val>
                                            <p:strVal val="#ppt_x"/>
                                          </p:val>
                                        </p:tav>
                                      </p:tavLst>
                                    </p:anim>
                                    <p:anim calcmode="lin" valueType="num">
                                      <p:cBhvr additive="repl">
                                        <p:cTn id="39" dur="500" fill="hold"/>
                                        <p:tgtEl>
                                          <p:spTgt spid="359"/>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350"/>
                                        </p:tgtEl>
                                        <p:attrNameLst>
                                          <p:attrName>style.visibility</p:attrName>
                                        </p:attrNameLst>
                                      </p:cBhvr>
                                      <p:to>
                                        <p:strVal val="visible"/>
                                      </p:to>
                                    </p:set>
                                    <p:anim calcmode="lin" valueType="num">
                                      <p:cBhvr additive="repl">
                                        <p:cTn id="42" dur="500" fill="hold"/>
                                        <p:tgtEl>
                                          <p:spTgt spid="350"/>
                                        </p:tgtEl>
                                        <p:attrNameLst>
                                          <p:attrName>ppt_x</p:attrName>
                                        </p:attrNameLst>
                                      </p:cBhvr>
                                      <p:tavLst>
                                        <p:tav tm="0">
                                          <p:val>
                                            <p:strVal val="1+#ppt_w/2"/>
                                          </p:val>
                                        </p:tav>
                                        <p:tav tm="100000">
                                          <p:val>
                                            <p:strVal val="#ppt_x"/>
                                          </p:val>
                                        </p:tav>
                                      </p:tavLst>
                                    </p:anim>
                                    <p:anim calcmode="lin" valueType="num">
                                      <p:cBhvr additive="repl">
                                        <p:cTn id="43" dur="500" fill="hold"/>
                                        <p:tgtEl>
                                          <p:spTgt spid="350"/>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356"/>
                                        </p:tgtEl>
                                        <p:attrNameLst>
                                          <p:attrName>style.visibility</p:attrName>
                                        </p:attrNameLst>
                                      </p:cBhvr>
                                      <p:to>
                                        <p:strVal val="visible"/>
                                      </p:to>
                                    </p:set>
                                    <p:anim calcmode="lin" valueType="num">
                                      <p:cBhvr additive="repl">
                                        <p:cTn id="46" dur="500" fill="hold"/>
                                        <p:tgtEl>
                                          <p:spTgt spid="356"/>
                                        </p:tgtEl>
                                        <p:attrNameLst>
                                          <p:attrName>ppt_x</p:attrName>
                                        </p:attrNameLst>
                                      </p:cBhvr>
                                      <p:tavLst>
                                        <p:tav tm="0">
                                          <p:val>
                                            <p:strVal val="1+#ppt_w/2"/>
                                          </p:val>
                                        </p:tav>
                                        <p:tav tm="100000">
                                          <p:val>
                                            <p:strVal val="#ppt_x"/>
                                          </p:val>
                                        </p:tav>
                                      </p:tavLst>
                                    </p:anim>
                                    <p:anim calcmode="lin" valueType="num">
                                      <p:cBhvr additive="repl">
                                        <p:cTn id="47" dur="500" fill="hold"/>
                                        <p:tgtEl>
                                          <p:spTgt spid="3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2"/>
          <p:cNvGrpSpPr/>
          <p:nvPr/>
        </p:nvGrpSpPr>
        <p:grpSpPr>
          <a:xfrm>
            <a:off x="1028880" y="5142960"/>
            <a:ext cx="16229880" cy="5248440"/>
            <a:chOff x="1028880" y="5142960"/>
            <a:chExt cx="16229880" cy="5248440"/>
          </a:xfrm>
        </p:grpSpPr>
        <p:sp>
          <p:nvSpPr>
            <p:cNvPr id="377" name="Freeform 3"/>
            <p:cNvSpPr/>
            <p:nvPr/>
          </p:nvSpPr>
          <p:spPr>
            <a:xfrm>
              <a:off x="1028880" y="5287320"/>
              <a:ext cx="16229880" cy="5103720"/>
            </a:xfrm>
            <a:custGeom>
              <a:avLst/>
              <a:gdLst>
                <a:gd name="textAreaLeft" fmla="*/ 0 w 16229880"/>
                <a:gd name="textAreaRight" fmla="*/ 16230600 w 16229880"/>
                <a:gd name="textAreaTop" fmla="*/ 0 h 5103720"/>
                <a:gd name="textAreaBottom" fmla="*/ 5104440 h 5103720"/>
              </a:gdLst>
              <a:ahLst/>
              <a:cxnLst/>
              <a:rect l="textAreaLeft" t="textAreaTop" r="textAreaRight" b="textAreaBottom"/>
              <a:pathLst>
                <a:path w="4274726" h="1344349">
                  <a:moveTo>
                    <a:pt x="0" y="0"/>
                  </a:moveTo>
                  <a:lnTo>
                    <a:pt x="4274726" y="0"/>
                  </a:lnTo>
                  <a:lnTo>
                    <a:pt x="4274726" y="1344349"/>
                  </a:lnTo>
                  <a:lnTo>
                    <a:pt x="0" y="1344349"/>
                  </a:lnTo>
                  <a:close/>
                </a:path>
              </a:pathLst>
            </a:custGeom>
            <a:solidFill>
              <a:srgbClr val="F6F6F6"/>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378" name="TextBox 4"/>
            <p:cNvSpPr/>
            <p:nvPr/>
          </p:nvSpPr>
          <p:spPr>
            <a:xfrm>
              <a:off x="1028880" y="5142960"/>
              <a:ext cx="16229880" cy="524844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79" name="Group 5"/>
          <p:cNvGrpSpPr/>
          <p:nvPr/>
        </p:nvGrpSpPr>
        <p:grpSpPr>
          <a:xfrm>
            <a:off x="2929320" y="3994560"/>
            <a:ext cx="1708200" cy="1708200"/>
            <a:chOff x="2929320" y="3994560"/>
            <a:chExt cx="1708200" cy="1708200"/>
          </a:xfrm>
        </p:grpSpPr>
        <p:sp>
          <p:nvSpPr>
            <p:cNvPr id="380" name="Freeform 6"/>
            <p:cNvSpPr/>
            <p:nvPr/>
          </p:nvSpPr>
          <p:spPr>
            <a:xfrm>
              <a:off x="292932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381" name="Group 7"/>
          <p:cNvGrpSpPr/>
          <p:nvPr/>
        </p:nvGrpSpPr>
        <p:grpSpPr>
          <a:xfrm>
            <a:off x="13962960" y="3994560"/>
            <a:ext cx="1708200" cy="1708200"/>
            <a:chOff x="13962960" y="3994560"/>
            <a:chExt cx="1708200" cy="1708200"/>
          </a:xfrm>
        </p:grpSpPr>
        <p:sp>
          <p:nvSpPr>
            <p:cNvPr id="382" name="Freeform 8"/>
            <p:cNvSpPr/>
            <p:nvPr/>
          </p:nvSpPr>
          <p:spPr>
            <a:xfrm>
              <a:off x="1396296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383" name="Group 9"/>
          <p:cNvGrpSpPr/>
          <p:nvPr/>
        </p:nvGrpSpPr>
        <p:grpSpPr>
          <a:xfrm>
            <a:off x="8289360" y="3994560"/>
            <a:ext cx="1708200" cy="1708200"/>
            <a:chOff x="8289360" y="3994560"/>
            <a:chExt cx="1708200" cy="1708200"/>
          </a:xfrm>
        </p:grpSpPr>
        <p:sp>
          <p:nvSpPr>
            <p:cNvPr id="384" name="Freeform 10"/>
            <p:cNvSpPr/>
            <p:nvPr/>
          </p:nvSpPr>
          <p:spPr>
            <a:xfrm>
              <a:off x="8289360" y="3994560"/>
              <a:ext cx="1708200" cy="1708200"/>
            </a:xfrm>
            <a:custGeom>
              <a:avLst/>
              <a:gdLst>
                <a:gd name="textAreaLeft" fmla="*/ 0 w 1708200"/>
                <a:gd name="textAreaRight" fmla="*/ 1708920 w 1708200"/>
                <a:gd name="textAreaTop" fmla="*/ 0 h 1708200"/>
                <a:gd name="textAreaBottom" fmla="*/ 1708920 h 170820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grpSp>
      <p:grpSp>
        <p:nvGrpSpPr>
          <p:cNvPr id="385" name="Group 11"/>
          <p:cNvGrpSpPr/>
          <p:nvPr/>
        </p:nvGrpSpPr>
        <p:grpSpPr>
          <a:xfrm>
            <a:off x="15552720" y="557640"/>
            <a:ext cx="1140480" cy="470520"/>
            <a:chOff x="15552720" y="557640"/>
            <a:chExt cx="1140480" cy="470520"/>
          </a:xfrm>
        </p:grpSpPr>
        <p:grpSp>
          <p:nvGrpSpPr>
            <p:cNvPr id="386" name="Group 12"/>
            <p:cNvGrpSpPr/>
            <p:nvPr/>
          </p:nvGrpSpPr>
          <p:grpSpPr>
            <a:xfrm>
              <a:off x="15552720" y="557640"/>
              <a:ext cx="470520" cy="470520"/>
              <a:chOff x="15552720" y="557640"/>
              <a:chExt cx="470520" cy="470520"/>
            </a:xfrm>
          </p:grpSpPr>
          <p:sp>
            <p:nvSpPr>
              <p:cNvPr id="387" name="Freeform 13"/>
              <p:cNvSpPr/>
              <p:nvPr/>
            </p:nvSpPr>
            <p:spPr>
              <a:xfrm>
                <a:off x="1555272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1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88" name="TextBox 14"/>
              <p:cNvSpPr/>
              <p:nvPr/>
            </p:nvSpPr>
            <p:spPr>
              <a:xfrm>
                <a:off x="155970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89" name="Group 15"/>
            <p:cNvGrpSpPr/>
            <p:nvPr/>
          </p:nvGrpSpPr>
          <p:grpSpPr>
            <a:xfrm>
              <a:off x="15776280" y="557640"/>
              <a:ext cx="470520" cy="470520"/>
              <a:chOff x="15776280" y="557640"/>
              <a:chExt cx="470520" cy="470520"/>
            </a:xfrm>
          </p:grpSpPr>
          <p:sp>
            <p:nvSpPr>
              <p:cNvPr id="390" name="Freeform 16"/>
              <p:cNvSpPr/>
              <p:nvPr/>
            </p:nvSpPr>
            <p:spPr>
              <a:xfrm>
                <a:off x="157762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91" name="TextBox 17"/>
              <p:cNvSpPr/>
              <p:nvPr/>
            </p:nvSpPr>
            <p:spPr>
              <a:xfrm>
                <a:off x="1582020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92" name="Group 18"/>
            <p:cNvGrpSpPr/>
            <p:nvPr/>
          </p:nvGrpSpPr>
          <p:grpSpPr>
            <a:xfrm>
              <a:off x="15999480" y="557640"/>
              <a:ext cx="470520" cy="470520"/>
              <a:chOff x="15999480" y="557640"/>
              <a:chExt cx="470520" cy="470520"/>
            </a:xfrm>
          </p:grpSpPr>
          <p:sp>
            <p:nvSpPr>
              <p:cNvPr id="393" name="Freeform 19"/>
              <p:cNvSpPr/>
              <p:nvPr/>
            </p:nvSpPr>
            <p:spPr>
              <a:xfrm>
                <a:off x="159994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alpha val="75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94" name="TextBox 20"/>
              <p:cNvSpPr/>
              <p:nvPr/>
            </p:nvSpPr>
            <p:spPr>
              <a:xfrm>
                <a:off x="160437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nvGrpSpPr>
            <p:cNvPr id="395" name="Group 21"/>
            <p:cNvGrpSpPr/>
            <p:nvPr/>
          </p:nvGrpSpPr>
          <p:grpSpPr>
            <a:xfrm>
              <a:off x="16222680" y="557640"/>
              <a:ext cx="470520" cy="470520"/>
              <a:chOff x="16222680" y="557640"/>
              <a:chExt cx="470520" cy="470520"/>
            </a:xfrm>
          </p:grpSpPr>
          <p:sp>
            <p:nvSpPr>
              <p:cNvPr id="396" name="Freeform 22"/>
              <p:cNvSpPr/>
              <p:nvPr/>
            </p:nvSpPr>
            <p:spPr>
              <a:xfrm>
                <a:off x="16222680" y="557640"/>
                <a:ext cx="470520" cy="470520"/>
              </a:xfrm>
              <a:custGeom>
                <a:avLst/>
                <a:gdLst>
                  <a:gd name="textAreaLeft" fmla="*/ 0 w 470520"/>
                  <a:gd name="textAreaRight" fmla="*/ 471240 w 470520"/>
                  <a:gd name="textAreaTop" fmla="*/ 0 h 470520"/>
                  <a:gd name="textAreaBottom" fmla="*/ 471240 h 47052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62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ndParaRPr>
              </a:p>
            </p:txBody>
          </p:sp>
          <p:sp>
            <p:nvSpPr>
              <p:cNvPr id="397" name="TextBox 23"/>
              <p:cNvSpPr/>
              <p:nvPr/>
            </p:nvSpPr>
            <p:spPr>
              <a:xfrm>
                <a:off x="16266960" y="579600"/>
                <a:ext cx="381960" cy="404280"/>
              </a:xfrm>
              <a:prstGeom prst="rect">
                <a:avLst/>
              </a:prstGeom>
              <a:noFill/>
              <a:ln w="0">
                <a:noFill/>
              </a:ln>
            </p:spPr>
            <p:style>
              <a:lnRef idx="0">
                <a:scrgbClr r="0" g="0" b="0"/>
              </a:lnRef>
              <a:fillRef idx="0">
                <a:scrgbClr r="0" g="0" b="0"/>
              </a:fillRef>
              <a:effectRef idx="0">
                <a:scrgbClr r="0" g="0" b="0"/>
              </a:effectRef>
              <a:fontRef idx="minor"/>
            </p:style>
            <p:txBody>
              <a:bodyPr lIns="50760" tIns="50760" rIns="50760" bIns="50760" anchor="ctr">
                <a:noAutofit/>
              </a:bodyPr>
              <a:lstStyle/>
              <a:p>
                <a:pPr algn="ctr" defTabSz="914400">
                  <a:lnSpc>
                    <a:spcPts val="2659"/>
                  </a:lnSpc>
                </a:pPr>
                <a:endParaRPr lang="en-US" sz="1800" b="0" strike="noStrike" spc="-1">
                  <a:solidFill>
                    <a:schemeClr val="dk1"/>
                  </a:solidFill>
                  <a:latin typeface="Calibri"/>
                </a:endParaRPr>
              </a:p>
            </p:txBody>
          </p:sp>
        </p:grpSp>
      </p:grpSp>
      <p:sp>
        <p:nvSpPr>
          <p:cNvPr id="398" name="Freeform 24"/>
          <p:cNvSpPr/>
          <p:nvPr/>
        </p:nvSpPr>
        <p:spPr>
          <a:xfrm>
            <a:off x="16884360" y="28440"/>
            <a:ext cx="1422000" cy="1180080"/>
          </a:xfrm>
          <a:custGeom>
            <a:avLst/>
            <a:gdLst>
              <a:gd name="textAreaLeft" fmla="*/ 0 w 1422000"/>
              <a:gd name="textAreaRight" fmla="*/ 1422720 w 1422000"/>
              <a:gd name="textAreaTop" fmla="*/ 0 h 1180080"/>
              <a:gd name="textAreaBottom" fmla="*/ 1180800 h 1180080"/>
            </a:gdLst>
            <a:ahLst/>
            <a:cxnLst/>
            <a:rect l="textAreaLeft" t="textAreaTop" r="textAreaRight" b="textAreaBottom"/>
            <a:pathLst>
              <a:path w="1422639" h="1180816">
                <a:moveTo>
                  <a:pt x="0" y="0"/>
                </a:moveTo>
                <a:lnTo>
                  <a:pt x="1422639" y="0"/>
                </a:lnTo>
                <a:lnTo>
                  <a:pt x="1422639" y="1180816"/>
                </a:lnTo>
                <a:lnTo>
                  <a:pt x="0" y="1180816"/>
                </a:lnTo>
                <a:lnTo>
                  <a:pt x="0" y="0"/>
                </a:lnTo>
                <a:close/>
              </a:path>
            </a:pathLst>
          </a:custGeom>
          <a:blipFill rotWithShape="0">
            <a:blip r:embed="rId5"/>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399" name="TextBox 25"/>
          <p:cNvSpPr/>
          <p:nvPr/>
        </p:nvSpPr>
        <p:spPr>
          <a:xfrm>
            <a:off x="6598440" y="3306600"/>
            <a:ext cx="550944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Conduite autonome</a:t>
            </a:r>
            <a:endParaRPr lang="en-US" sz="3170" b="0" strike="noStrike" spc="-1">
              <a:solidFill>
                <a:srgbClr val="000000"/>
              </a:solidFill>
              <a:latin typeface="Arial"/>
            </a:endParaRPr>
          </a:p>
        </p:txBody>
      </p:sp>
      <p:sp>
        <p:nvSpPr>
          <p:cNvPr id="400" name="TextBox 26"/>
          <p:cNvSpPr/>
          <p:nvPr/>
        </p:nvSpPr>
        <p:spPr>
          <a:xfrm>
            <a:off x="178920" y="3306600"/>
            <a:ext cx="686952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Vision industrielle</a:t>
            </a:r>
            <a:endParaRPr lang="en-US" sz="3170" b="0" strike="noStrike" spc="-1">
              <a:solidFill>
                <a:srgbClr val="000000"/>
              </a:solidFill>
              <a:latin typeface="Arial"/>
            </a:endParaRPr>
          </a:p>
        </p:txBody>
      </p:sp>
      <p:sp>
        <p:nvSpPr>
          <p:cNvPr id="401" name="TextBox 27"/>
          <p:cNvSpPr/>
          <p:nvPr/>
        </p:nvSpPr>
        <p:spPr>
          <a:xfrm>
            <a:off x="11899080" y="3306600"/>
            <a:ext cx="5509440" cy="434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424"/>
              </a:lnSpc>
            </a:pPr>
            <a:r>
              <a:rPr lang="en-US" sz="3170" b="1" strike="noStrike" spc="-1">
                <a:solidFill>
                  <a:srgbClr val="AD623C"/>
                </a:solidFill>
                <a:latin typeface="Montserrat Bold"/>
                <a:ea typeface="Montserrat Bold"/>
              </a:rPr>
              <a:t>Tri des déchets </a:t>
            </a:r>
            <a:endParaRPr lang="en-US" sz="3170" b="0" strike="noStrike" spc="-1">
              <a:solidFill>
                <a:srgbClr val="000000"/>
              </a:solidFill>
              <a:latin typeface="Arial"/>
            </a:endParaRPr>
          </a:p>
        </p:txBody>
      </p:sp>
      <p:sp>
        <p:nvSpPr>
          <p:cNvPr id="402" name="TextBox 28"/>
          <p:cNvSpPr/>
          <p:nvPr/>
        </p:nvSpPr>
        <p:spPr>
          <a:xfrm>
            <a:off x="1337760" y="6048360"/>
            <a:ext cx="4890960" cy="961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Contrôle qualité des produits.</a:t>
            </a:r>
            <a:endParaRPr lang="en-US" sz="2700" b="0" strike="noStrike" spc="-1">
              <a:solidFill>
                <a:srgbClr val="000000"/>
              </a:solidFill>
              <a:latin typeface="Arial"/>
            </a:endParaRPr>
          </a:p>
        </p:txBody>
      </p:sp>
      <p:sp>
        <p:nvSpPr>
          <p:cNvPr id="403" name="TextBox 29"/>
          <p:cNvSpPr/>
          <p:nvPr/>
        </p:nvSpPr>
        <p:spPr>
          <a:xfrm>
            <a:off x="6698160" y="6229440"/>
            <a:ext cx="4890960" cy="961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Analyse en temps réel de l’environnement routier.</a:t>
            </a:r>
            <a:endParaRPr lang="en-US" sz="2700" b="0" strike="noStrike" spc="-1">
              <a:solidFill>
                <a:srgbClr val="000000"/>
              </a:solidFill>
              <a:latin typeface="Arial"/>
            </a:endParaRPr>
          </a:p>
        </p:txBody>
      </p:sp>
      <p:sp>
        <p:nvSpPr>
          <p:cNvPr id="404" name="TextBox 30"/>
          <p:cNvSpPr/>
          <p:nvPr/>
        </p:nvSpPr>
        <p:spPr>
          <a:xfrm>
            <a:off x="12208320" y="6229440"/>
            <a:ext cx="4890960" cy="9615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3787"/>
              </a:lnSpc>
            </a:pPr>
            <a:r>
              <a:rPr lang="en-US" sz="2700" b="1" strike="noStrike" spc="-1">
                <a:solidFill>
                  <a:srgbClr val="000000"/>
                </a:solidFill>
                <a:latin typeface="Montserrat Bold"/>
                <a:ea typeface="Montserrat Bold"/>
              </a:rPr>
              <a:t>Séparation automatique des matériaux recyclables</a:t>
            </a:r>
            <a:endParaRPr lang="en-US" sz="2700" b="0" strike="noStrike" spc="-1">
              <a:solidFill>
                <a:srgbClr val="000000"/>
              </a:solidFill>
              <a:latin typeface="Arial"/>
            </a:endParaRPr>
          </a:p>
        </p:txBody>
      </p:sp>
      <p:sp>
        <p:nvSpPr>
          <p:cNvPr id="405" name="TextBox 31"/>
          <p:cNvSpPr/>
          <p:nvPr/>
        </p:nvSpPr>
        <p:spPr>
          <a:xfrm>
            <a:off x="5538960" y="1474200"/>
            <a:ext cx="9144360" cy="580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ts val="4569"/>
              </a:lnSpc>
            </a:pPr>
            <a:r>
              <a:rPr lang="en-US" sz="4230" b="1" strike="noStrike" spc="-1">
                <a:solidFill>
                  <a:srgbClr val="AD623C"/>
                </a:solidFill>
                <a:latin typeface="Montserrat Bold"/>
                <a:ea typeface="Montserrat Bold"/>
              </a:rPr>
              <a:t>La Computer vision en action </a:t>
            </a:r>
            <a:endParaRPr lang="en-US" sz="4230" b="0" strike="noStrike" spc="-1">
              <a:solidFill>
                <a:srgbClr val="000000"/>
              </a:solidFill>
              <a:latin typeface="Arial"/>
            </a:endParaRPr>
          </a:p>
        </p:txBody>
      </p:sp>
      <p:sp>
        <p:nvSpPr>
          <p:cNvPr id="406" name="TextBox 32"/>
          <p:cNvSpPr/>
          <p:nvPr/>
        </p:nvSpPr>
        <p:spPr>
          <a:xfrm>
            <a:off x="1028880" y="480600"/>
            <a:ext cx="4154040" cy="562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4433"/>
              </a:lnSpc>
            </a:pPr>
            <a:r>
              <a:rPr lang="en-US" sz="3170" b="1" strike="noStrike" spc="83">
                <a:solidFill>
                  <a:srgbClr val="AD623C"/>
                </a:solidFill>
                <a:latin typeface="Montserrat Bold"/>
                <a:ea typeface="Montserrat Bold"/>
              </a:rPr>
              <a:t>Computer Vision ?</a:t>
            </a:r>
            <a:endParaRPr lang="en-US" sz="3170" b="0" strike="noStrike" spc="-1">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repl">
                                        <p:cTn id="7" dur="500" fill="hold"/>
                                        <p:tgtEl>
                                          <p:spTgt spid="379"/>
                                        </p:tgtEl>
                                        <p:attrNameLst>
                                          <p:attrName>ppt_x</p:attrName>
                                        </p:attrNameLst>
                                      </p:cBhvr>
                                      <p:tavLst>
                                        <p:tav tm="0">
                                          <p:val>
                                            <p:strVal val="0-#ppt_w/2"/>
                                          </p:val>
                                        </p:tav>
                                        <p:tav tm="100000">
                                          <p:val>
                                            <p:strVal val="#ppt_x"/>
                                          </p:val>
                                        </p:tav>
                                      </p:tavLst>
                                    </p:anim>
                                    <p:anim calcmode="lin" valueType="num">
                                      <p:cBhvr additive="repl">
                                        <p:cTn id="8" dur="500" fill="hold"/>
                                        <p:tgtEl>
                                          <p:spTgt spid="3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00"/>
                                        </p:tgtEl>
                                        <p:attrNameLst>
                                          <p:attrName>style.visibility</p:attrName>
                                        </p:attrNameLst>
                                      </p:cBhvr>
                                      <p:to>
                                        <p:strVal val="visible"/>
                                      </p:to>
                                    </p:set>
                                    <p:anim calcmode="lin" valueType="num">
                                      <p:cBhvr additive="repl">
                                        <p:cTn id="11" dur="500" fill="hold"/>
                                        <p:tgtEl>
                                          <p:spTgt spid="400"/>
                                        </p:tgtEl>
                                        <p:attrNameLst>
                                          <p:attrName>ppt_x</p:attrName>
                                        </p:attrNameLst>
                                      </p:cBhvr>
                                      <p:tavLst>
                                        <p:tav tm="0">
                                          <p:val>
                                            <p:strVal val="0-#ppt_w/2"/>
                                          </p:val>
                                        </p:tav>
                                        <p:tav tm="100000">
                                          <p:val>
                                            <p:strVal val="#ppt_x"/>
                                          </p:val>
                                        </p:tav>
                                      </p:tavLst>
                                    </p:anim>
                                    <p:anim calcmode="lin" valueType="num">
                                      <p:cBhvr additive="repl">
                                        <p:cTn id="12" dur="500" fill="hold"/>
                                        <p:tgtEl>
                                          <p:spTgt spid="40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02"/>
                                        </p:tgtEl>
                                        <p:attrNameLst>
                                          <p:attrName>style.visibility</p:attrName>
                                        </p:attrNameLst>
                                      </p:cBhvr>
                                      <p:to>
                                        <p:strVal val="visible"/>
                                      </p:to>
                                    </p:set>
                                    <p:anim calcmode="lin" valueType="num">
                                      <p:cBhvr additive="repl">
                                        <p:cTn id="15" dur="500" fill="hold"/>
                                        <p:tgtEl>
                                          <p:spTgt spid="402"/>
                                        </p:tgtEl>
                                        <p:attrNameLst>
                                          <p:attrName>ppt_x</p:attrName>
                                        </p:attrNameLst>
                                      </p:cBhvr>
                                      <p:tavLst>
                                        <p:tav tm="0">
                                          <p:val>
                                            <p:strVal val="0-#ppt_w/2"/>
                                          </p:val>
                                        </p:tav>
                                        <p:tav tm="100000">
                                          <p:val>
                                            <p:strVal val="#ppt_x"/>
                                          </p:val>
                                        </p:tav>
                                      </p:tavLst>
                                    </p:anim>
                                    <p:anim calcmode="lin" valueType="num">
                                      <p:cBhvr additive="repl">
                                        <p:cTn id="16" dur="500" fill="hold"/>
                                        <p:tgtEl>
                                          <p:spTgt spid="40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fill="hold" nodeType="clickEffect">
                                  <p:stCondLst>
                                    <p:cond delay="0"/>
                                  </p:stCondLst>
                                  <p:childTnLst>
                                    <p:set>
                                      <p:cBhvr>
                                        <p:cTn id="20" dur="1" fill="hold">
                                          <p:stCondLst>
                                            <p:cond delay="0"/>
                                          </p:stCondLst>
                                        </p:cTn>
                                        <p:tgtEl>
                                          <p:spTgt spid="399"/>
                                        </p:tgtEl>
                                        <p:attrNameLst>
                                          <p:attrName>style.visibility</p:attrName>
                                        </p:attrNameLst>
                                      </p:cBhvr>
                                      <p:to>
                                        <p:strVal val="visible"/>
                                      </p:to>
                                    </p:set>
                                    <p:animEffect transition="in" filter="fade">
                                      <p:cBhvr additive="repl">
                                        <p:cTn id="21" dur="1000"/>
                                        <p:tgtEl>
                                          <p:spTgt spid="399"/>
                                        </p:tgtEl>
                                      </p:cBhvr>
                                    </p:animEffect>
                                    <p:anim calcmode="lin" valueType="num">
                                      <p:cBhvr additive="repl">
                                        <p:cTn id="22" dur="1000" fill="hold"/>
                                        <p:tgtEl>
                                          <p:spTgt spid="399"/>
                                        </p:tgtEl>
                                        <p:attrNameLst>
                                          <p:attrName>ppt_x</p:attrName>
                                        </p:attrNameLst>
                                      </p:cBhvr>
                                      <p:tavLst>
                                        <p:tav tm="0">
                                          <p:val>
                                            <p:strVal val="#ppt_x"/>
                                          </p:val>
                                        </p:tav>
                                        <p:tav tm="100000">
                                          <p:val>
                                            <p:strVal val="#ppt_x"/>
                                          </p:val>
                                        </p:tav>
                                      </p:tavLst>
                                    </p:anim>
                                    <p:anim calcmode="lin" valueType="num">
                                      <p:cBhvr additive="repl">
                                        <p:cTn id="23" dur="1000" fill="hold"/>
                                        <p:tgtEl>
                                          <p:spTgt spid="399"/>
                                        </p:tgtEl>
                                        <p:attrNameLst>
                                          <p:attrName>ppt_y</p:attrName>
                                        </p:attrNameLst>
                                      </p:cBhvr>
                                      <p:tavLst>
                                        <p:tav tm="0">
                                          <p:val>
                                            <p:strVal val="#ppt_y+.1"/>
                                          </p:val>
                                        </p:tav>
                                        <p:tav tm="100000">
                                          <p:val>
                                            <p:strVal val="#ppt_y"/>
                                          </p:val>
                                        </p:tav>
                                      </p:tavLst>
                                    </p:anim>
                                  </p:childTnLst>
                                </p:cTn>
                              </p:par>
                              <p:par>
                                <p:cTn id="24" presetID="42" presetClass="entr" fill="hold" nodeType="withEffect">
                                  <p:stCondLst>
                                    <p:cond delay="0"/>
                                  </p:stCondLst>
                                  <p:childTnLst>
                                    <p:set>
                                      <p:cBhvr>
                                        <p:cTn id="25" dur="1" fill="hold">
                                          <p:stCondLst>
                                            <p:cond delay="0"/>
                                          </p:stCondLst>
                                        </p:cTn>
                                        <p:tgtEl>
                                          <p:spTgt spid="383"/>
                                        </p:tgtEl>
                                        <p:attrNameLst>
                                          <p:attrName>style.visibility</p:attrName>
                                        </p:attrNameLst>
                                      </p:cBhvr>
                                      <p:to>
                                        <p:strVal val="visible"/>
                                      </p:to>
                                    </p:set>
                                    <p:animEffect transition="in" filter="fade">
                                      <p:cBhvr additive="repl">
                                        <p:cTn id="26" dur="1000"/>
                                        <p:tgtEl>
                                          <p:spTgt spid="383"/>
                                        </p:tgtEl>
                                      </p:cBhvr>
                                    </p:animEffect>
                                    <p:anim calcmode="lin" valueType="num">
                                      <p:cBhvr additive="repl">
                                        <p:cTn id="27" dur="1000" fill="hold"/>
                                        <p:tgtEl>
                                          <p:spTgt spid="383"/>
                                        </p:tgtEl>
                                        <p:attrNameLst>
                                          <p:attrName>ppt_x</p:attrName>
                                        </p:attrNameLst>
                                      </p:cBhvr>
                                      <p:tavLst>
                                        <p:tav tm="0">
                                          <p:val>
                                            <p:strVal val="#ppt_x"/>
                                          </p:val>
                                        </p:tav>
                                        <p:tav tm="100000">
                                          <p:val>
                                            <p:strVal val="#ppt_x"/>
                                          </p:val>
                                        </p:tav>
                                      </p:tavLst>
                                    </p:anim>
                                    <p:anim calcmode="lin" valueType="num">
                                      <p:cBhvr additive="repl">
                                        <p:cTn id="28" dur="1000" fill="hold"/>
                                        <p:tgtEl>
                                          <p:spTgt spid="383"/>
                                        </p:tgtEl>
                                        <p:attrNameLst>
                                          <p:attrName>ppt_y</p:attrName>
                                        </p:attrNameLst>
                                      </p:cBhvr>
                                      <p:tavLst>
                                        <p:tav tm="0">
                                          <p:val>
                                            <p:strVal val="#ppt_y+.1"/>
                                          </p:val>
                                        </p:tav>
                                        <p:tav tm="100000">
                                          <p:val>
                                            <p:strVal val="#ppt_y"/>
                                          </p:val>
                                        </p:tav>
                                      </p:tavLst>
                                    </p:anim>
                                  </p:childTnLst>
                                </p:cTn>
                              </p:par>
                              <p:par>
                                <p:cTn id="29" presetID="42" presetClass="entr" fill="hold" nodeType="withEffect">
                                  <p:stCondLst>
                                    <p:cond delay="0"/>
                                  </p:stCondLst>
                                  <p:childTnLst>
                                    <p:set>
                                      <p:cBhvr>
                                        <p:cTn id="30" dur="1" fill="hold">
                                          <p:stCondLst>
                                            <p:cond delay="0"/>
                                          </p:stCondLst>
                                        </p:cTn>
                                        <p:tgtEl>
                                          <p:spTgt spid="403"/>
                                        </p:tgtEl>
                                        <p:attrNameLst>
                                          <p:attrName>style.visibility</p:attrName>
                                        </p:attrNameLst>
                                      </p:cBhvr>
                                      <p:to>
                                        <p:strVal val="visible"/>
                                      </p:to>
                                    </p:set>
                                    <p:animEffect transition="in" filter="fade">
                                      <p:cBhvr additive="repl">
                                        <p:cTn id="31" dur="1000"/>
                                        <p:tgtEl>
                                          <p:spTgt spid="403"/>
                                        </p:tgtEl>
                                      </p:cBhvr>
                                    </p:animEffect>
                                    <p:anim calcmode="lin" valueType="num">
                                      <p:cBhvr additive="repl">
                                        <p:cTn id="32" dur="1000" fill="hold"/>
                                        <p:tgtEl>
                                          <p:spTgt spid="403"/>
                                        </p:tgtEl>
                                        <p:attrNameLst>
                                          <p:attrName>ppt_x</p:attrName>
                                        </p:attrNameLst>
                                      </p:cBhvr>
                                      <p:tavLst>
                                        <p:tav tm="0">
                                          <p:val>
                                            <p:strVal val="#ppt_x"/>
                                          </p:val>
                                        </p:tav>
                                        <p:tav tm="100000">
                                          <p:val>
                                            <p:strVal val="#ppt_x"/>
                                          </p:val>
                                        </p:tav>
                                      </p:tavLst>
                                    </p:anim>
                                    <p:anim calcmode="lin" valueType="num">
                                      <p:cBhvr additive="repl">
                                        <p:cTn id="33" dur="1000" fill="hold"/>
                                        <p:tgtEl>
                                          <p:spTgt spid="40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381"/>
                                        </p:tgtEl>
                                        <p:attrNameLst>
                                          <p:attrName>style.visibility</p:attrName>
                                        </p:attrNameLst>
                                      </p:cBhvr>
                                      <p:to>
                                        <p:strVal val="visible"/>
                                      </p:to>
                                    </p:set>
                                    <p:anim calcmode="lin" valueType="num">
                                      <p:cBhvr additive="repl">
                                        <p:cTn id="38" dur="500" fill="hold"/>
                                        <p:tgtEl>
                                          <p:spTgt spid="381"/>
                                        </p:tgtEl>
                                        <p:attrNameLst>
                                          <p:attrName>ppt_x</p:attrName>
                                        </p:attrNameLst>
                                      </p:cBhvr>
                                      <p:tavLst>
                                        <p:tav tm="0">
                                          <p:val>
                                            <p:strVal val="1+#ppt_w/2"/>
                                          </p:val>
                                        </p:tav>
                                        <p:tav tm="100000">
                                          <p:val>
                                            <p:strVal val="#ppt_x"/>
                                          </p:val>
                                        </p:tav>
                                      </p:tavLst>
                                    </p:anim>
                                    <p:anim calcmode="lin" valueType="num">
                                      <p:cBhvr additive="repl">
                                        <p:cTn id="39" dur="500" fill="hold"/>
                                        <p:tgtEl>
                                          <p:spTgt spid="381"/>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401"/>
                                        </p:tgtEl>
                                        <p:attrNameLst>
                                          <p:attrName>style.visibility</p:attrName>
                                        </p:attrNameLst>
                                      </p:cBhvr>
                                      <p:to>
                                        <p:strVal val="visible"/>
                                      </p:to>
                                    </p:set>
                                    <p:anim calcmode="lin" valueType="num">
                                      <p:cBhvr additive="repl">
                                        <p:cTn id="42" dur="500" fill="hold"/>
                                        <p:tgtEl>
                                          <p:spTgt spid="401"/>
                                        </p:tgtEl>
                                        <p:attrNameLst>
                                          <p:attrName>ppt_x</p:attrName>
                                        </p:attrNameLst>
                                      </p:cBhvr>
                                      <p:tavLst>
                                        <p:tav tm="0">
                                          <p:val>
                                            <p:strVal val="1+#ppt_w/2"/>
                                          </p:val>
                                        </p:tav>
                                        <p:tav tm="100000">
                                          <p:val>
                                            <p:strVal val="#ppt_x"/>
                                          </p:val>
                                        </p:tav>
                                      </p:tavLst>
                                    </p:anim>
                                    <p:anim calcmode="lin" valueType="num">
                                      <p:cBhvr additive="repl">
                                        <p:cTn id="43" dur="500" fill="hold"/>
                                        <p:tgtEl>
                                          <p:spTgt spid="401"/>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404"/>
                                        </p:tgtEl>
                                        <p:attrNameLst>
                                          <p:attrName>style.visibility</p:attrName>
                                        </p:attrNameLst>
                                      </p:cBhvr>
                                      <p:to>
                                        <p:strVal val="visible"/>
                                      </p:to>
                                    </p:set>
                                    <p:anim calcmode="lin" valueType="num">
                                      <p:cBhvr additive="repl">
                                        <p:cTn id="46" dur="500" fill="hold"/>
                                        <p:tgtEl>
                                          <p:spTgt spid="404"/>
                                        </p:tgtEl>
                                        <p:attrNameLst>
                                          <p:attrName>ppt_x</p:attrName>
                                        </p:attrNameLst>
                                      </p:cBhvr>
                                      <p:tavLst>
                                        <p:tav tm="0">
                                          <p:val>
                                            <p:strVal val="1+#ppt_w/2"/>
                                          </p:val>
                                        </p:tav>
                                        <p:tav tm="100000">
                                          <p:val>
                                            <p:strVal val="#ppt_x"/>
                                          </p:val>
                                        </p:tav>
                                      </p:tavLst>
                                    </p:anim>
                                    <p:anim calcmode="lin" valueType="num">
                                      <p:cBhvr additive="repl">
                                        <p:cTn id="47" dur="500" fill="hold"/>
                                        <p:tgtEl>
                                          <p:spTgt spid="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TotalTime>
  <Words>1480</Words>
  <Application>Microsoft Office PowerPoint</Application>
  <PresentationFormat>Personnalisé</PresentationFormat>
  <Paragraphs>218</Paragraphs>
  <Slides>26</Slides>
  <Notes>0</Notes>
  <HiddenSlides>0</HiddenSlides>
  <MMClips>0</MMClips>
  <ScaleCrop>false</ScaleCrop>
  <HeadingPairs>
    <vt:vector size="6" baseType="variant">
      <vt:variant>
        <vt:lpstr>Polices utilisées</vt:lpstr>
      </vt:variant>
      <vt:variant>
        <vt:i4>13</vt:i4>
      </vt:variant>
      <vt:variant>
        <vt:lpstr>Thème</vt:lpstr>
      </vt:variant>
      <vt:variant>
        <vt:i4>11</vt:i4>
      </vt:variant>
      <vt:variant>
        <vt:lpstr>Titres des diapositives</vt:lpstr>
      </vt:variant>
      <vt:variant>
        <vt:i4>26</vt:i4>
      </vt:variant>
    </vt:vector>
  </HeadingPairs>
  <TitlesOfParts>
    <vt:vector size="50" baseType="lpstr">
      <vt:lpstr>agrandirtext_bold</vt:lpstr>
      <vt:lpstr>Aptos</vt:lpstr>
      <vt:lpstr>Arial</vt:lpstr>
      <vt:lpstr>Calibri</vt:lpstr>
      <vt:lpstr>math</vt:lpstr>
      <vt:lpstr>Montserrat</vt:lpstr>
      <vt:lpstr>Montserrat Bold</vt:lpstr>
      <vt:lpstr>Montserrat Medium</vt:lpstr>
      <vt:lpstr>Open Sans Bold</vt:lpstr>
      <vt:lpstr>Roboto Black</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subject/>
  <dc:creator>babacar mbathie</dc:creator>
  <dc:description/>
  <cp:lastModifiedBy>ameth gueye</cp:lastModifiedBy>
  <cp:revision>8</cp:revision>
  <dcterms:created xsi:type="dcterms:W3CDTF">2006-08-16T00:00:00Z</dcterms:created>
  <dcterms:modified xsi:type="dcterms:W3CDTF">2024-12-20T02:04:13Z</dcterms:modified>
  <dc:identifier>DAGYg2LS-74</dc:identifier>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Personnalisé</vt:lpwstr>
  </property>
  <property fmtid="{D5CDD505-2E9C-101B-9397-08002B2CF9AE}" pid="4" name="Slides">
    <vt:i4>26</vt:i4>
  </property>
</Properties>
</file>